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61" r:id="rId3"/>
    <p:sldId id="257" r:id="rId4"/>
    <p:sldId id="259" r:id="rId5"/>
    <p:sldId id="260" r:id="rId6"/>
    <p:sldId id="262" r:id="rId7"/>
    <p:sldId id="264" r:id="rId8"/>
    <p:sldId id="263" r:id="rId9"/>
    <p:sldId id="266" r:id="rId10"/>
    <p:sldId id="298" r:id="rId11"/>
    <p:sldId id="265" r:id="rId12"/>
    <p:sldId id="258" r:id="rId13"/>
    <p:sldId id="280" r:id="rId14"/>
    <p:sldId id="286" r:id="rId15"/>
    <p:sldId id="267" r:id="rId16"/>
    <p:sldId id="271" r:id="rId17"/>
    <p:sldId id="285" r:id="rId18"/>
    <p:sldId id="268" r:id="rId19"/>
    <p:sldId id="269" r:id="rId20"/>
    <p:sldId id="270" r:id="rId21"/>
    <p:sldId id="284" r:id="rId22"/>
    <p:sldId id="279" r:id="rId23"/>
    <p:sldId id="291" r:id="rId24"/>
    <p:sldId id="289" r:id="rId25"/>
    <p:sldId id="294" r:id="rId26"/>
    <p:sldId id="295" r:id="rId27"/>
    <p:sldId id="296" r:id="rId28"/>
    <p:sldId id="292" r:id="rId29"/>
    <p:sldId id="281" r:id="rId30"/>
    <p:sldId id="293" r:id="rId31"/>
    <p:sldId id="272" r:id="rId32"/>
    <p:sldId id="273" r:id="rId33"/>
    <p:sldId id="274" r:id="rId34"/>
    <p:sldId id="275" r:id="rId35"/>
    <p:sldId id="287" r:id="rId36"/>
    <p:sldId id="288" r:id="rId37"/>
    <p:sldId id="276" r:id="rId38"/>
    <p:sldId id="282" r:id="rId39"/>
    <p:sldId id="277" r:id="rId40"/>
    <p:sldId id="297"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8BA725"/>
    <a:srgbClr val="5944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660"/>
  </p:normalViewPr>
  <p:slideViewPr>
    <p:cSldViewPr snapToGrid="0">
      <p:cViewPr>
        <p:scale>
          <a:sx n="121" d="100"/>
          <a:sy n="121" d="100"/>
        </p:scale>
        <p:origin x="-10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5A01B6-8E1E-427B-9941-01FD05D4F07C}"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796D8F74-7DAD-4B24-8B93-CC4362668923}">
      <dgm:prSet phldrT="[Text]"/>
      <dgm:spPr/>
      <dgm:t>
        <a:bodyPr/>
        <a:lstStyle/>
        <a:p>
          <a:r>
            <a:rPr lang="en-US" dirty="0" smtClean="0"/>
            <a:t>ENVIRONMENTAL SCANNING</a:t>
          </a:r>
          <a:endParaRPr lang="en-US" dirty="0"/>
        </a:p>
      </dgm:t>
    </dgm:pt>
    <dgm:pt modelId="{BD8962F1-DA5C-406D-8517-7A6D07A368ED}" type="parTrans" cxnId="{1976E583-6819-4573-827A-459118DD01DE}">
      <dgm:prSet/>
      <dgm:spPr/>
      <dgm:t>
        <a:bodyPr/>
        <a:lstStyle/>
        <a:p>
          <a:endParaRPr lang="en-US"/>
        </a:p>
      </dgm:t>
    </dgm:pt>
    <dgm:pt modelId="{140CFF19-5553-4735-BD75-530F41F2B154}" type="sibTrans" cxnId="{1976E583-6819-4573-827A-459118DD01DE}">
      <dgm:prSet/>
      <dgm:spPr/>
      <dgm:t>
        <a:bodyPr/>
        <a:lstStyle/>
        <a:p>
          <a:endParaRPr lang="en-US"/>
        </a:p>
      </dgm:t>
    </dgm:pt>
    <dgm:pt modelId="{DA5E7D62-48E3-48DD-A3FB-013912A5B854}">
      <dgm:prSet phldrT="[Text]"/>
      <dgm:spPr/>
      <dgm:t>
        <a:bodyPr/>
        <a:lstStyle/>
        <a:p>
          <a:r>
            <a:rPr lang="en-US" dirty="0" smtClean="0"/>
            <a:t>Economy, social issues</a:t>
          </a:r>
          <a:endParaRPr lang="en-US" dirty="0"/>
        </a:p>
      </dgm:t>
    </dgm:pt>
    <dgm:pt modelId="{CFE4C2E4-F266-4B41-8DB0-CEC6BB388B24}" type="parTrans" cxnId="{9D1DEBB1-5E1A-4FC3-ACF6-8055244CB80D}">
      <dgm:prSet/>
      <dgm:spPr/>
      <dgm:t>
        <a:bodyPr/>
        <a:lstStyle/>
        <a:p>
          <a:endParaRPr lang="en-US"/>
        </a:p>
      </dgm:t>
    </dgm:pt>
    <dgm:pt modelId="{6AF7CC7B-0D07-4727-8A96-513B63F442B8}" type="sibTrans" cxnId="{9D1DEBB1-5E1A-4FC3-ACF6-8055244CB80D}">
      <dgm:prSet/>
      <dgm:spPr/>
      <dgm:t>
        <a:bodyPr/>
        <a:lstStyle/>
        <a:p>
          <a:endParaRPr lang="en-US"/>
        </a:p>
      </dgm:t>
    </dgm:pt>
    <dgm:pt modelId="{8B82CBB6-C9C2-45B8-B914-62F6ECE324DB}">
      <dgm:prSet phldrT="[Text]"/>
      <dgm:spPr/>
      <dgm:t>
        <a:bodyPr/>
        <a:lstStyle/>
        <a:p>
          <a:r>
            <a:rPr lang="en-US" dirty="0" smtClean="0"/>
            <a:t>Financial background, Rapidly changing times</a:t>
          </a:r>
          <a:endParaRPr lang="en-US" dirty="0"/>
        </a:p>
      </dgm:t>
    </dgm:pt>
    <dgm:pt modelId="{0107284C-62D7-4207-9E3D-3A4C66AC6F98}" type="parTrans" cxnId="{98FD6BAB-99B5-4594-B521-56FD670B7AFD}">
      <dgm:prSet/>
      <dgm:spPr/>
      <dgm:t>
        <a:bodyPr/>
        <a:lstStyle/>
        <a:p>
          <a:endParaRPr lang="en-US"/>
        </a:p>
      </dgm:t>
    </dgm:pt>
    <dgm:pt modelId="{C20C792F-16F7-4175-8172-E5B36BFE56DB}" type="sibTrans" cxnId="{98FD6BAB-99B5-4594-B521-56FD670B7AFD}">
      <dgm:prSet/>
      <dgm:spPr/>
      <dgm:t>
        <a:bodyPr/>
        <a:lstStyle/>
        <a:p>
          <a:endParaRPr lang="en-US"/>
        </a:p>
      </dgm:t>
    </dgm:pt>
    <dgm:pt modelId="{3331845A-6F66-417C-9D4F-84EEB1D21BB7}">
      <dgm:prSet phldrT="[Text]"/>
      <dgm:spPr/>
      <dgm:t>
        <a:bodyPr/>
        <a:lstStyle/>
        <a:p>
          <a:r>
            <a:rPr lang="en-US" smtClean="0"/>
            <a:t>SYSTEMS </a:t>
          </a:r>
          <a:r>
            <a:rPr lang="en-US" dirty="0" smtClean="0"/>
            <a:t>THINKING</a:t>
          </a:r>
          <a:endParaRPr lang="en-US" dirty="0"/>
        </a:p>
      </dgm:t>
    </dgm:pt>
    <dgm:pt modelId="{8F0B595F-8633-4B8E-8052-BDB93CFCA397}" type="parTrans" cxnId="{0B4CC11B-97AB-4102-98DA-A36200FA5B2E}">
      <dgm:prSet/>
      <dgm:spPr/>
      <dgm:t>
        <a:bodyPr/>
        <a:lstStyle/>
        <a:p>
          <a:endParaRPr lang="en-US"/>
        </a:p>
      </dgm:t>
    </dgm:pt>
    <dgm:pt modelId="{3518EB40-0326-48DD-9B54-2561FC8F4A50}" type="sibTrans" cxnId="{0B4CC11B-97AB-4102-98DA-A36200FA5B2E}">
      <dgm:prSet/>
      <dgm:spPr/>
      <dgm:t>
        <a:bodyPr/>
        <a:lstStyle/>
        <a:p>
          <a:endParaRPr lang="en-US"/>
        </a:p>
      </dgm:t>
    </dgm:pt>
    <dgm:pt modelId="{AAF06327-528A-4A1E-B03F-245C17109578}">
      <dgm:prSet phldrT="[Text]"/>
      <dgm:spPr/>
      <dgm:t>
        <a:bodyPr/>
        <a:lstStyle/>
        <a:p>
          <a:r>
            <a:rPr lang="en-US" dirty="0" smtClean="0"/>
            <a:t>Statistics -local</a:t>
          </a:r>
          <a:endParaRPr lang="en-US" dirty="0"/>
        </a:p>
      </dgm:t>
    </dgm:pt>
    <dgm:pt modelId="{F7779EE2-4FAA-44BC-887E-F509B5DAD299}" type="parTrans" cxnId="{18241A5E-59D9-48DE-93D8-295C12583E5C}">
      <dgm:prSet/>
      <dgm:spPr/>
      <dgm:t>
        <a:bodyPr/>
        <a:lstStyle/>
        <a:p>
          <a:endParaRPr lang="en-US"/>
        </a:p>
      </dgm:t>
    </dgm:pt>
    <dgm:pt modelId="{E59B30A7-BC67-458D-8B94-E2D869A14853}" type="sibTrans" cxnId="{18241A5E-59D9-48DE-93D8-295C12583E5C}">
      <dgm:prSet/>
      <dgm:spPr/>
      <dgm:t>
        <a:bodyPr/>
        <a:lstStyle/>
        <a:p>
          <a:endParaRPr lang="en-US"/>
        </a:p>
      </dgm:t>
    </dgm:pt>
    <dgm:pt modelId="{065D3719-9AAC-429B-B636-4082F210CCC6}">
      <dgm:prSet phldrT="[Text]"/>
      <dgm:spPr/>
      <dgm:t>
        <a:bodyPr/>
        <a:lstStyle/>
        <a:p>
          <a:r>
            <a:rPr lang="en-US" dirty="0" smtClean="0"/>
            <a:t>Statistics -global</a:t>
          </a:r>
          <a:endParaRPr lang="en-US" dirty="0"/>
        </a:p>
      </dgm:t>
    </dgm:pt>
    <dgm:pt modelId="{5DA872BF-FFC4-46D2-9835-12DC5D6F36B6}" type="parTrans" cxnId="{4FC0C436-655D-405B-8F5E-FF35130AAE8D}">
      <dgm:prSet/>
      <dgm:spPr/>
      <dgm:t>
        <a:bodyPr/>
        <a:lstStyle/>
        <a:p>
          <a:endParaRPr lang="en-US"/>
        </a:p>
      </dgm:t>
    </dgm:pt>
    <dgm:pt modelId="{89B2DCAF-C332-43DA-A7DC-3D23BB9A94BF}" type="sibTrans" cxnId="{4FC0C436-655D-405B-8F5E-FF35130AAE8D}">
      <dgm:prSet/>
      <dgm:spPr/>
      <dgm:t>
        <a:bodyPr/>
        <a:lstStyle/>
        <a:p>
          <a:endParaRPr lang="en-US"/>
        </a:p>
      </dgm:t>
    </dgm:pt>
    <dgm:pt modelId="{2D30A193-00B8-4766-AA38-1B10BF983881}">
      <dgm:prSet phldrT="[Text]"/>
      <dgm:spPr/>
      <dgm:t>
        <a:bodyPr/>
        <a:lstStyle/>
        <a:p>
          <a:r>
            <a:rPr lang="en-US" dirty="0" smtClean="0"/>
            <a:t>SWOT ANALYSIS</a:t>
          </a:r>
          <a:endParaRPr lang="en-US" dirty="0"/>
        </a:p>
      </dgm:t>
    </dgm:pt>
    <dgm:pt modelId="{3C2DBFB6-D4B0-472B-9951-5F489CB70B60}" type="parTrans" cxnId="{145E2C4B-2AFA-4776-8D2B-31F5A929904E}">
      <dgm:prSet/>
      <dgm:spPr/>
      <dgm:t>
        <a:bodyPr/>
        <a:lstStyle/>
        <a:p>
          <a:endParaRPr lang="en-US"/>
        </a:p>
      </dgm:t>
    </dgm:pt>
    <dgm:pt modelId="{BBF2A1F6-A7D8-474C-B3E4-A76FDDD287E4}" type="sibTrans" cxnId="{145E2C4B-2AFA-4776-8D2B-31F5A929904E}">
      <dgm:prSet/>
      <dgm:spPr/>
      <dgm:t>
        <a:bodyPr/>
        <a:lstStyle/>
        <a:p>
          <a:endParaRPr lang="en-US"/>
        </a:p>
      </dgm:t>
    </dgm:pt>
    <dgm:pt modelId="{F48B2CDC-DE57-4DB7-84FF-E489E5180FC1}">
      <dgm:prSet phldrT="[Text]"/>
      <dgm:spPr/>
      <dgm:t>
        <a:bodyPr/>
        <a:lstStyle/>
        <a:p>
          <a:r>
            <a:rPr lang="en-US" dirty="0" smtClean="0"/>
            <a:t>What is the role of the church in this context?</a:t>
          </a:r>
          <a:endParaRPr lang="en-US" dirty="0"/>
        </a:p>
      </dgm:t>
    </dgm:pt>
    <dgm:pt modelId="{B473D32B-B0E0-4D90-9C97-620EF3C37DE7}" type="parTrans" cxnId="{3403B018-7C6F-4F1B-ACFA-4217AF7EB594}">
      <dgm:prSet/>
      <dgm:spPr/>
      <dgm:t>
        <a:bodyPr/>
        <a:lstStyle/>
        <a:p>
          <a:endParaRPr lang="en-US"/>
        </a:p>
      </dgm:t>
    </dgm:pt>
    <dgm:pt modelId="{352AD26A-0812-4AE7-BEC0-1604768C7701}" type="sibTrans" cxnId="{3403B018-7C6F-4F1B-ACFA-4217AF7EB594}">
      <dgm:prSet/>
      <dgm:spPr/>
      <dgm:t>
        <a:bodyPr/>
        <a:lstStyle/>
        <a:p>
          <a:endParaRPr lang="en-US"/>
        </a:p>
      </dgm:t>
    </dgm:pt>
    <dgm:pt modelId="{E407B8EE-A456-4FCE-9AC2-C973EF1D4E23}">
      <dgm:prSet phldrT="[Text]"/>
      <dgm:spPr/>
      <dgm:t>
        <a:bodyPr/>
        <a:lstStyle/>
        <a:p>
          <a:r>
            <a:rPr lang="en-US" dirty="0" smtClean="0"/>
            <a:t>How do we respond?</a:t>
          </a:r>
          <a:endParaRPr lang="en-US" dirty="0"/>
        </a:p>
      </dgm:t>
    </dgm:pt>
    <dgm:pt modelId="{0284BB98-3D55-4839-90C7-C8B8D679F0DF}" type="parTrans" cxnId="{A38941EF-67AE-4307-9117-E44E74B33B23}">
      <dgm:prSet/>
      <dgm:spPr/>
      <dgm:t>
        <a:bodyPr/>
        <a:lstStyle/>
        <a:p>
          <a:endParaRPr lang="en-US"/>
        </a:p>
      </dgm:t>
    </dgm:pt>
    <dgm:pt modelId="{350613B7-BFC1-4C84-BD7C-729E7A955039}" type="sibTrans" cxnId="{A38941EF-67AE-4307-9117-E44E74B33B23}">
      <dgm:prSet/>
      <dgm:spPr/>
      <dgm:t>
        <a:bodyPr/>
        <a:lstStyle/>
        <a:p>
          <a:endParaRPr lang="en-US"/>
        </a:p>
      </dgm:t>
    </dgm:pt>
    <dgm:pt modelId="{7856B213-3A0D-477C-A29A-DA8FD38E1892}" type="pres">
      <dgm:prSet presAssocID="{D75A01B6-8E1E-427B-9941-01FD05D4F07C}" presName="Name0" presStyleCnt="0">
        <dgm:presLayoutVars>
          <dgm:dir/>
          <dgm:animLvl val="lvl"/>
          <dgm:resizeHandles val="exact"/>
        </dgm:presLayoutVars>
      </dgm:prSet>
      <dgm:spPr/>
      <dgm:t>
        <a:bodyPr/>
        <a:lstStyle/>
        <a:p>
          <a:endParaRPr lang="en-US"/>
        </a:p>
      </dgm:t>
    </dgm:pt>
    <dgm:pt modelId="{6C951FBE-D267-42F8-8F17-1161CAB2004F}" type="pres">
      <dgm:prSet presAssocID="{2D30A193-00B8-4766-AA38-1B10BF983881}" presName="boxAndChildren" presStyleCnt="0"/>
      <dgm:spPr/>
    </dgm:pt>
    <dgm:pt modelId="{D4D2BB16-CCEC-462B-8608-C70A367F34E1}" type="pres">
      <dgm:prSet presAssocID="{2D30A193-00B8-4766-AA38-1B10BF983881}" presName="parentTextBox" presStyleLbl="node1" presStyleIdx="0" presStyleCnt="3"/>
      <dgm:spPr/>
      <dgm:t>
        <a:bodyPr/>
        <a:lstStyle/>
        <a:p>
          <a:endParaRPr lang="en-US"/>
        </a:p>
      </dgm:t>
    </dgm:pt>
    <dgm:pt modelId="{FB6032EB-5C77-47D7-BCD7-A611813F58F1}" type="pres">
      <dgm:prSet presAssocID="{2D30A193-00B8-4766-AA38-1B10BF983881}" presName="entireBox" presStyleLbl="node1" presStyleIdx="0" presStyleCnt="3"/>
      <dgm:spPr/>
      <dgm:t>
        <a:bodyPr/>
        <a:lstStyle/>
        <a:p>
          <a:endParaRPr lang="en-US"/>
        </a:p>
      </dgm:t>
    </dgm:pt>
    <dgm:pt modelId="{44D7BB54-9CF5-4682-BB08-7F567EC2DB4E}" type="pres">
      <dgm:prSet presAssocID="{2D30A193-00B8-4766-AA38-1B10BF983881}" presName="descendantBox" presStyleCnt="0"/>
      <dgm:spPr/>
    </dgm:pt>
    <dgm:pt modelId="{A88B276D-B1A1-4CFB-A969-9096B2E9A82D}" type="pres">
      <dgm:prSet presAssocID="{F48B2CDC-DE57-4DB7-84FF-E489E5180FC1}" presName="childTextBox" presStyleLbl="fgAccFollowNode1" presStyleIdx="0" presStyleCnt="6">
        <dgm:presLayoutVars>
          <dgm:bulletEnabled val="1"/>
        </dgm:presLayoutVars>
      </dgm:prSet>
      <dgm:spPr/>
      <dgm:t>
        <a:bodyPr/>
        <a:lstStyle/>
        <a:p>
          <a:endParaRPr lang="en-US"/>
        </a:p>
      </dgm:t>
    </dgm:pt>
    <dgm:pt modelId="{12835B9F-D198-4990-B0B8-58B33C2339D2}" type="pres">
      <dgm:prSet presAssocID="{E407B8EE-A456-4FCE-9AC2-C973EF1D4E23}" presName="childTextBox" presStyleLbl="fgAccFollowNode1" presStyleIdx="1" presStyleCnt="6">
        <dgm:presLayoutVars>
          <dgm:bulletEnabled val="1"/>
        </dgm:presLayoutVars>
      </dgm:prSet>
      <dgm:spPr/>
      <dgm:t>
        <a:bodyPr/>
        <a:lstStyle/>
        <a:p>
          <a:endParaRPr lang="en-US"/>
        </a:p>
      </dgm:t>
    </dgm:pt>
    <dgm:pt modelId="{B3B27FED-3383-475C-BA7F-B456B5AE9FB6}" type="pres">
      <dgm:prSet presAssocID="{3518EB40-0326-48DD-9B54-2561FC8F4A50}" presName="sp" presStyleCnt="0"/>
      <dgm:spPr/>
    </dgm:pt>
    <dgm:pt modelId="{A6345519-2AC9-422B-A006-F4E1E645CE5B}" type="pres">
      <dgm:prSet presAssocID="{3331845A-6F66-417C-9D4F-84EEB1D21BB7}" presName="arrowAndChildren" presStyleCnt="0"/>
      <dgm:spPr/>
    </dgm:pt>
    <dgm:pt modelId="{C899CF8F-025F-4E16-A3B5-00FFFE2B77DD}" type="pres">
      <dgm:prSet presAssocID="{3331845A-6F66-417C-9D4F-84EEB1D21BB7}" presName="parentTextArrow" presStyleLbl="node1" presStyleIdx="0" presStyleCnt="3"/>
      <dgm:spPr/>
      <dgm:t>
        <a:bodyPr/>
        <a:lstStyle/>
        <a:p>
          <a:endParaRPr lang="en-US"/>
        </a:p>
      </dgm:t>
    </dgm:pt>
    <dgm:pt modelId="{E53DEAFF-9D6D-4A63-983F-96D8D0BDDBF1}" type="pres">
      <dgm:prSet presAssocID="{3331845A-6F66-417C-9D4F-84EEB1D21BB7}" presName="arrow" presStyleLbl="node1" presStyleIdx="1" presStyleCnt="3"/>
      <dgm:spPr/>
      <dgm:t>
        <a:bodyPr/>
        <a:lstStyle/>
        <a:p>
          <a:endParaRPr lang="en-US"/>
        </a:p>
      </dgm:t>
    </dgm:pt>
    <dgm:pt modelId="{67D35072-2C77-4A85-A26A-5C18A78FB2A3}" type="pres">
      <dgm:prSet presAssocID="{3331845A-6F66-417C-9D4F-84EEB1D21BB7}" presName="descendantArrow" presStyleCnt="0"/>
      <dgm:spPr/>
    </dgm:pt>
    <dgm:pt modelId="{16E49662-FACE-42C8-99C9-56A823B0C0BD}" type="pres">
      <dgm:prSet presAssocID="{AAF06327-528A-4A1E-B03F-245C17109578}" presName="childTextArrow" presStyleLbl="fgAccFollowNode1" presStyleIdx="2" presStyleCnt="6">
        <dgm:presLayoutVars>
          <dgm:bulletEnabled val="1"/>
        </dgm:presLayoutVars>
      </dgm:prSet>
      <dgm:spPr/>
      <dgm:t>
        <a:bodyPr/>
        <a:lstStyle/>
        <a:p>
          <a:endParaRPr lang="en-US"/>
        </a:p>
      </dgm:t>
    </dgm:pt>
    <dgm:pt modelId="{1F08FE78-F48A-4CFB-B51A-F48D9BE26E43}" type="pres">
      <dgm:prSet presAssocID="{065D3719-9AAC-429B-B636-4082F210CCC6}" presName="childTextArrow" presStyleLbl="fgAccFollowNode1" presStyleIdx="3" presStyleCnt="6">
        <dgm:presLayoutVars>
          <dgm:bulletEnabled val="1"/>
        </dgm:presLayoutVars>
      </dgm:prSet>
      <dgm:spPr/>
      <dgm:t>
        <a:bodyPr/>
        <a:lstStyle/>
        <a:p>
          <a:endParaRPr lang="en-US"/>
        </a:p>
      </dgm:t>
    </dgm:pt>
    <dgm:pt modelId="{E056C5DB-992D-4311-90EB-0499DFE5CFB3}" type="pres">
      <dgm:prSet presAssocID="{140CFF19-5553-4735-BD75-530F41F2B154}" presName="sp" presStyleCnt="0"/>
      <dgm:spPr/>
    </dgm:pt>
    <dgm:pt modelId="{EBB16CE8-E1B9-4176-8165-862046A1CC24}" type="pres">
      <dgm:prSet presAssocID="{796D8F74-7DAD-4B24-8B93-CC4362668923}" presName="arrowAndChildren" presStyleCnt="0"/>
      <dgm:spPr/>
    </dgm:pt>
    <dgm:pt modelId="{5311CF40-48DF-4277-8232-76C8910D477E}" type="pres">
      <dgm:prSet presAssocID="{796D8F74-7DAD-4B24-8B93-CC4362668923}" presName="parentTextArrow" presStyleLbl="node1" presStyleIdx="1" presStyleCnt="3"/>
      <dgm:spPr/>
      <dgm:t>
        <a:bodyPr/>
        <a:lstStyle/>
        <a:p>
          <a:endParaRPr lang="en-US"/>
        </a:p>
      </dgm:t>
    </dgm:pt>
    <dgm:pt modelId="{E2C5BC8E-5525-454F-A760-BDC9CBB834F6}" type="pres">
      <dgm:prSet presAssocID="{796D8F74-7DAD-4B24-8B93-CC4362668923}" presName="arrow" presStyleLbl="node1" presStyleIdx="2" presStyleCnt="3"/>
      <dgm:spPr/>
      <dgm:t>
        <a:bodyPr/>
        <a:lstStyle/>
        <a:p>
          <a:endParaRPr lang="en-US"/>
        </a:p>
      </dgm:t>
    </dgm:pt>
    <dgm:pt modelId="{17298737-96E9-4185-B1C0-F869725D3547}" type="pres">
      <dgm:prSet presAssocID="{796D8F74-7DAD-4B24-8B93-CC4362668923}" presName="descendantArrow" presStyleCnt="0"/>
      <dgm:spPr/>
    </dgm:pt>
    <dgm:pt modelId="{4B2F51AB-7301-4131-A105-79F8531F988A}" type="pres">
      <dgm:prSet presAssocID="{DA5E7D62-48E3-48DD-A3FB-013912A5B854}" presName="childTextArrow" presStyleLbl="fgAccFollowNode1" presStyleIdx="4" presStyleCnt="6">
        <dgm:presLayoutVars>
          <dgm:bulletEnabled val="1"/>
        </dgm:presLayoutVars>
      </dgm:prSet>
      <dgm:spPr/>
      <dgm:t>
        <a:bodyPr/>
        <a:lstStyle/>
        <a:p>
          <a:endParaRPr lang="en-US"/>
        </a:p>
      </dgm:t>
    </dgm:pt>
    <dgm:pt modelId="{52BE4BE0-BAD3-45BA-B067-CB0D1C06EE10}" type="pres">
      <dgm:prSet presAssocID="{8B82CBB6-C9C2-45B8-B914-62F6ECE324DB}" presName="childTextArrow" presStyleLbl="fgAccFollowNode1" presStyleIdx="5" presStyleCnt="6">
        <dgm:presLayoutVars>
          <dgm:bulletEnabled val="1"/>
        </dgm:presLayoutVars>
      </dgm:prSet>
      <dgm:spPr/>
      <dgm:t>
        <a:bodyPr/>
        <a:lstStyle/>
        <a:p>
          <a:endParaRPr lang="en-US"/>
        </a:p>
      </dgm:t>
    </dgm:pt>
  </dgm:ptLst>
  <dgm:cxnLst>
    <dgm:cxn modelId="{98FD6BAB-99B5-4594-B521-56FD670B7AFD}" srcId="{796D8F74-7DAD-4B24-8B93-CC4362668923}" destId="{8B82CBB6-C9C2-45B8-B914-62F6ECE324DB}" srcOrd="1" destOrd="0" parTransId="{0107284C-62D7-4207-9E3D-3A4C66AC6F98}" sibTransId="{C20C792F-16F7-4175-8172-E5B36BFE56DB}"/>
    <dgm:cxn modelId="{24F426C5-5503-4291-8454-E3236C74E359}" type="presOf" srcId="{2D30A193-00B8-4766-AA38-1B10BF983881}" destId="{FB6032EB-5C77-47D7-BCD7-A611813F58F1}" srcOrd="1" destOrd="0" presId="urn:microsoft.com/office/officeart/2005/8/layout/process4"/>
    <dgm:cxn modelId="{1976E583-6819-4573-827A-459118DD01DE}" srcId="{D75A01B6-8E1E-427B-9941-01FD05D4F07C}" destId="{796D8F74-7DAD-4B24-8B93-CC4362668923}" srcOrd="0" destOrd="0" parTransId="{BD8962F1-DA5C-406D-8517-7A6D07A368ED}" sibTransId="{140CFF19-5553-4735-BD75-530F41F2B154}"/>
    <dgm:cxn modelId="{1469D3EF-8B22-4A46-AC2F-77E4BD740D0B}" type="presOf" srcId="{3331845A-6F66-417C-9D4F-84EEB1D21BB7}" destId="{C899CF8F-025F-4E16-A3B5-00FFFE2B77DD}" srcOrd="0" destOrd="0" presId="urn:microsoft.com/office/officeart/2005/8/layout/process4"/>
    <dgm:cxn modelId="{BD5BF64B-BD96-49D1-B443-E4D130574315}" type="presOf" srcId="{8B82CBB6-C9C2-45B8-B914-62F6ECE324DB}" destId="{52BE4BE0-BAD3-45BA-B067-CB0D1C06EE10}" srcOrd="0" destOrd="0" presId="urn:microsoft.com/office/officeart/2005/8/layout/process4"/>
    <dgm:cxn modelId="{B6CBBC3D-A7B5-4A2C-88F5-305CE9F5E02D}" type="presOf" srcId="{AAF06327-528A-4A1E-B03F-245C17109578}" destId="{16E49662-FACE-42C8-99C9-56A823B0C0BD}" srcOrd="0" destOrd="0" presId="urn:microsoft.com/office/officeart/2005/8/layout/process4"/>
    <dgm:cxn modelId="{9018880D-389F-47F8-A5E2-E1BC7B8FB535}" type="presOf" srcId="{796D8F74-7DAD-4B24-8B93-CC4362668923}" destId="{E2C5BC8E-5525-454F-A760-BDC9CBB834F6}" srcOrd="1" destOrd="0" presId="urn:microsoft.com/office/officeart/2005/8/layout/process4"/>
    <dgm:cxn modelId="{18241A5E-59D9-48DE-93D8-295C12583E5C}" srcId="{3331845A-6F66-417C-9D4F-84EEB1D21BB7}" destId="{AAF06327-528A-4A1E-B03F-245C17109578}" srcOrd="0" destOrd="0" parTransId="{F7779EE2-4FAA-44BC-887E-F509B5DAD299}" sibTransId="{E59B30A7-BC67-458D-8B94-E2D869A14853}"/>
    <dgm:cxn modelId="{9D1DEBB1-5E1A-4FC3-ACF6-8055244CB80D}" srcId="{796D8F74-7DAD-4B24-8B93-CC4362668923}" destId="{DA5E7D62-48E3-48DD-A3FB-013912A5B854}" srcOrd="0" destOrd="0" parTransId="{CFE4C2E4-F266-4B41-8DB0-CEC6BB388B24}" sibTransId="{6AF7CC7B-0D07-4727-8A96-513B63F442B8}"/>
    <dgm:cxn modelId="{6948A44A-57BE-446A-9474-88EE610E248E}" type="presOf" srcId="{065D3719-9AAC-429B-B636-4082F210CCC6}" destId="{1F08FE78-F48A-4CFB-B51A-F48D9BE26E43}" srcOrd="0" destOrd="0" presId="urn:microsoft.com/office/officeart/2005/8/layout/process4"/>
    <dgm:cxn modelId="{081C7554-E82C-4BE2-8683-3A5161806850}" type="presOf" srcId="{E407B8EE-A456-4FCE-9AC2-C973EF1D4E23}" destId="{12835B9F-D198-4990-B0B8-58B33C2339D2}" srcOrd="0" destOrd="0" presId="urn:microsoft.com/office/officeart/2005/8/layout/process4"/>
    <dgm:cxn modelId="{145E2C4B-2AFA-4776-8D2B-31F5A929904E}" srcId="{D75A01B6-8E1E-427B-9941-01FD05D4F07C}" destId="{2D30A193-00B8-4766-AA38-1B10BF983881}" srcOrd="2" destOrd="0" parTransId="{3C2DBFB6-D4B0-472B-9951-5F489CB70B60}" sibTransId="{BBF2A1F6-A7D8-474C-B3E4-A76FDDD287E4}"/>
    <dgm:cxn modelId="{4FC0C436-655D-405B-8F5E-FF35130AAE8D}" srcId="{3331845A-6F66-417C-9D4F-84EEB1D21BB7}" destId="{065D3719-9AAC-429B-B636-4082F210CCC6}" srcOrd="1" destOrd="0" parTransId="{5DA872BF-FFC4-46D2-9835-12DC5D6F36B6}" sibTransId="{89B2DCAF-C332-43DA-A7DC-3D23BB9A94BF}"/>
    <dgm:cxn modelId="{0B4CC11B-97AB-4102-98DA-A36200FA5B2E}" srcId="{D75A01B6-8E1E-427B-9941-01FD05D4F07C}" destId="{3331845A-6F66-417C-9D4F-84EEB1D21BB7}" srcOrd="1" destOrd="0" parTransId="{8F0B595F-8633-4B8E-8052-BDB93CFCA397}" sibTransId="{3518EB40-0326-48DD-9B54-2561FC8F4A50}"/>
    <dgm:cxn modelId="{66B698E0-93E1-46AF-9B78-08CC5091C95B}" type="presOf" srcId="{796D8F74-7DAD-4B24-8B93-CC4362668923}" destId="{5311CF40-48DF-4277-8232-76C8910D477E}" srcOrd="0" destOrd="0" presId="urn:microsoft.com/office/officeart/2005/8/layout/process4"/>
    <dgm:cxn modelId="{FF8E7AC7-A8D3-4D54-B8D9-BD36268C35A7}" type="presOf" srcId="{DA5E7D62-48E3-48DD-A3FB-013912A5B854}" destId="{4B2F51AB-7301-4131-A105-79F8531F988A}" srcOrd="0" destOrd="0" presId="urn:microsoft.com/office/officeart/2005/8/layout/process4"/>
    <dgm:cxn modelId="{04C7FB46-605D-4CFC-8118-858F8A6AE8C1}" type="presOf" srcId="{3331845A-6F66-417C-9D4F-84EEB1D21BB7}" destId="{E53DEAFF-9D6D-4A63-983F-96D8D0BDDBF1}" srcOrd="1" destOrd="0" presId="urn:microsoft.com/office/officeart/2005/8/layout/process4"/>
    <dgm:cxn modelId="{2300BC09-8CDB-4B86-ABD8-DD31E9F0AE12}" type="presOf" srcId="{D75A01B6-8E1E-427B-9941-01FD05D4F07C}" destId="{7856B213-3A0D-477C-A29A-DA8FD38E1892}" srcOrd="0" destOrd="0" presId="urn:microsoft.com/office/officeart/2005/8/layout/process4"/>
    <dgm:cxn modelId="{A38941EF-67AE-4307-9117-E44E74B33B23}" srcId="{2D30A193-00B8-4766-AA38-1B10BF983881}" destId="{E407B8EE-A456-4FCE-9AC2-C973EF1D4E23}" srcOrd="1" destOrd="0" parTransId="{0284BB98-3D55-4839-90C7-C8B8D679F0DF}" sibTransId="{350613B7-BFC1-4C84-BD7C-729E7A955039}"/>
    <dgm:cxn modelId="{3403B018-7C6F-4F1B-ACFA-4217AF7EB594}" srcId="{2D30A193-00B8-4766-AA38-1B10BF983881}" destId="{F48B2CDC-DE57-4DB7-84FF-E489E5180FC1}" srcOrd="0" destOrd="0" parTransId="{B473D32B-B0E0-4D90-9C97-620EF3C37DE7}" sibTransId="{352AD26A-0812-4AE7-BEC0-1604768C7701}"/>
    <dgm:cxn modelId="{62C465B9-39D2-4A27-AB93-CA614735FBE7}" type="presOf" srcId="{F48B2CDC-DE57-4DB7-84FF-E489E5180FC1}" destId="{A88B276D-B1A1-4CFB-A969-9096B2E9A82D}" srcOrd="0" destOrd="0" presId="urn:microsoft.com/office/officeart/2005/8/layout/process4"/>
    <dgm:cxn modelId="{80AF6D22-FC7F-4A0F-AA24-D7527B109FE5}" type="presOf" srcId="{2D30A193-00B8-4766-AA38-1B10BF983881}" destId="{D4D2BB16-CCEC-462B-8608-C70A367F34E1}" srcOrd="0" destOrd="0" presId="urn:microsoft.com/office/officeart/2005/8/layout/process4"/>
    <dgm:cxn modelId="{AC823D04-99EF-4034-ADA1-8F3F725E7479}" type="presParOf" srcId="{7856B213-3A0D-477C-A29A-DA8FD38E1892}" destId="{6C951FBE-D267-42F8-8F17-1161CAB2004F}" srcOrd="0" destOrd="0" presId="urn:microsoft.com/office/officeart/2005/8/layout/process4"/>
    <dgm:cxn modelId="{FA985000-8D8E-4792-8673-9D3AE23F17DC}" type="presParOf" srcId="{6C951FBE-D267-42F8-8F17-1161CAB2004F}" destId="{D4D2BB16-CCEC-462B-8608-C70A367F34E1}" srcOrd="0" destOrd="0" presId="urn:microsoft.com/office/officeart/2005/8/layout/process4"/>
    <dgm:cxn modelId="{6D631B22-0929-43C7-A07F-6A2BFC9DCCC3}" type="presParOf" srcId="{6C951FBE-D267-42F8-8F17-1161CAB2004F}" destId="{FB6032EB-5C77-47D7-BCD7-A611813F58F1}" srcOrd="1" destOrd="0" presId="urn:microsoft.com/office/officeart/2005/8/layout/process4"/>
    <dgm:cxn modelId="{1718070E-C0A4-4D4A-829E-A63638AADE1B}" type="presParOf" srcId="{6C951FBE-D267-42F8-8F17-1161CAB2004F}" destId="{44D7BB54-9CF5-4682-BB08-7F567EC2DB4E}" srcOrd="2" destOrd="0" presId="urn:microsoft.com/office/officeart/2005/8/layout/process4"/>
    <dgm:cxn modelId="{0049B7C2-A15D-48EC-996C-791C0CBD86EE}" type="presParOf" srcId="{44D7BB54-9CF5-4682-BB08-7F567EC2DB4E}" destId="{A88B276D-B1A1-4CFB-A969-9096B2E9A82D}" srcOrd="0" destOrd="0" presId="urn:microsoft.com/office/officeart/2005/8/layout/process4"/>
    <dgm:cxn modelId="{8EF864B7-2AFA-4E1F-8FE1-CA90CE0E4E0F}" type="presParOf" srcId="{44D7BB54-9CF5-4682-BB08-7F567EC2DB4E}" destId="{12835B9F-D198-4990-B0B8-58B33C2339D2}" srcOrd="1" destOrd="0" presId="urn:microsoft.com/office/officeart/2005/8/layout/process4"/>
    <dgm:cxn modelId="{C21CD98D-093E-4EDC-B3CC-C6A5869DB166}" type="presParOf" srcId="{7856B213-3A0D-477C-A29A-DA8FD38E1892}" destId="{B3B27FED-3383-475C-BA7F-B456B5AE9FB6}" srcOrd="1" destOrd="0" presId="urn:microsoft.com/office/officeart/2005/8/layout/process4"/>
    <dgm:cxn modelId="{6C1FDFD8-8BC2-42AC-B7D7-E047A35F42CE}" type="presParOf" srcId="{7856B213-3A0D-477C-A29A-DA8FD38E1892}" destId="{A6345519-2AC9-422B-A006-F4E1E645CE5B}" srcOrd="2" destOrd="0" presId="urn:microsoft.com/office/officeart/2005/8/layout/process4"/>
    <dgm:cxn modelId="{70C64E76-2A0F-40E4-B175-99FEF365A5C0}" type="presParOf" srcId="{A6345519-2AC9-422B-A006-F4E1E645CE5B}" destId="{C899CF8F-025F-4E16-A3B5-00FFFE2B77DD}" srcOrd="0" destOrd="0" presId="urn:microsoft.com/office/officeart/2005/8/layout/process4"/>
    <dgm:cxn modelId="{469CEC71-E2B0-4076-BD28-6E8820DD6388}" type="presParOf" srcId="{A6345519-2AC9-422B-A006-F4E1E645CE5B}" destId="{E53DEAFF-9D6D-4A63-983F-96D8D0BDDBF1}" srcOrd="1" destOrd="0" presId="urn:microsoft.com/office/officeart/2005/8/layout/process4"/>
    <dgm:cxn modelId="{4325D5B5-7C91-4216-9839-13B8CD93C1B4}" type="presParOf" srcId="{A6345519-2AC9-422B-A006-F4E1E645CE5B}" destId="{67D35072-2C77-4A85-A26A-5C18A78FB2A3}" srcOrd="2" destOrd="0" presId="urn:microsoft.com/office/officeart/2005/8/layout/process4"/>
    <dgm:cxn modelId="{95A6A3E7-731E-4FE7-B428-CE70C42B7A28}" type="presParOf" srcId="{67D35072-2C77-4A85-A26A-5C18A78FB2A3}" destId="{16E49662-FACE-42C8-99C9-56A823B0C0BD}" srcOrd="0" destOrd="0" presId="urn:microsoft.com/office/officeart/2005/8/layout/process4"/>
    <dgm:cxn modelId="{F298BF2A-19DA-4C58-848C-587402E12390}" type="presParOf" srcId="{67D35072-2C77-4A85-A26A-5C18A78FB2A3}" destId="{1F08FE78-F48A-4CFB-B51A-F48D9BE26E43}" srcOrd="1" destOrd="0" presId="urn:microsoft.com/office/officeart/2005/8/layout/process4"/>
    <dgm:cxn modelId="{4931A912-C8FC-4726-B179-2C3970E2298A}" type="presParOf" srcId="{7856B213-3A0D-477C-A29A-DA8FD38E1892}" destId="{E056C5DB-992D-4311-90EB-0499DFE5CFB3}" srcOrd="3" destOrd="0" presId="urn:microsoft.com/office/officeart/2005/8/layout/process4"/>
    <dgm:cxn modelId="{52E7289F-6A31-42B5-9AEC-09B1192C33CA}" type="presParOf" srcId="{7856B213-3A0D-477C-A29A-DA8FD38E1892}" destId="{EBB16CE8-E1B9-4176-8165-862046A1CC24}" srcOrd="4" destOrd="0" presId="urn:microsoft.com/office/officeart/2005/8/layout/process4"/>
    <dgm:cxn modelId="{E38D8465-139B-4C68-A727-C28CAA2DCB98}" type="presParOf" srcId="{EBB16CE8-E1B9-4176-8165-862046A1CC24}" destId="{5311CF40-48DF-4277-8232-76C8910D477E}" srcOrd="0" destOrd="0" presId="urn:microsoft.com/office/officeart/2005/8/layout/process4"/>
    <dgm:cxn modelId="{FF152FCF-9573-442D-B484-C8B9EE6E56C2}" type="presParOf" srcId="{EBB16CE8-E1B9-4176-8165-862046A1CC24}" destId="{E2C5BC8E-5525-454F-A760-BDC9CBB834F6}" srcOrd="1" destOrd="0" presId="urn:microsoft.com/office/officeart/2005/8/layout/process4"/>
    <dgm:cxn modelId="{0F356CE1-D492-4D8D-8442-D0712BA95B3D}" type="presParOf" srcId="{EBB16CE8-E1B9-4176-8165-862046A1CC24}" destId="{17298737-96E9-4185-B1C0-F869725D3547}" srcOrd="2" destOrd="0" presId="urn:microsoft.com/office/officeart/2005/8/layout/process4"/>
    <dgm:cxn modelId="{0EA3D96D-040E-410C-8C43-2450A35F7CAC}" type="presParOf" srcId="{17298737-96E9-4185-B1C0-F869725D3547}" destId="{4B2F51AB-7301-4131-A105-79F8531F988A}" srcOrd="0" destOrd="0" presId="urn:microsoft.com/office/officeart/2005/8/layout/process4"/>
    <dgm:cxn modelId="{26CDD931-6C80-4414-A1DB-D288BB9A81C4}" type="presParOf" srcId="{17298737-96E9-4185-B1C0-F869725D3547}" destId="{52BE4BE0-BAD3-45BA-B067-CB0D1C06EE10}"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T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DE6E5E-55CE-4A16-80BD-49D19FB0DE8B}" type="datetimeFigureOut">
              <a:rPr lang="en-TT" smtClean="0"/>
              <a:t>13/06/2018</a:t>
            </a:fld>
            <a:endParaRPr lang="en-T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T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T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078BCE-337E-421A-BD96-E83929479E6D}" type="slidenum">
              <a:rPr lang="en-TT" smtClean="0"/>
              <a:t>‹#›</a:t>
            </a:fld>
            <a:endParaRPr lang="en-TT"/>
          </a:p>
        </p:txBody>
      </p:sp>
    </p:spTree>
    <p:extLst>
      <p:ext uri="{BB962C8B-B14F-4D97-AF65-F5344CB8AC3E}">
        <p14:creationId xmlns:p14="http://schemas.microsoft.com/office/powerpoint/2010/main" val="648709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30AE8B-646B-436A-A54F-730ADD9679CE}" type="datetime1">
              <a:rPr lang="en-TT" smtClean="0"/>
              <a:t>13/06/2018</a:t>
            </a:fld>
            <a:endParaRPr lang="en-TT"/>
          </a:p>
        </p:txBody>
      </p:sp>
      <p:sp>
        <p:nvSpPr>
          <p:cNvPr id="5" name="Footer Placeholder 4"/>
          <p:cNvSpPr>
            <a:spLocks noGrp="1"/>
          </p:cNvSpPr>
          <p:nvPr>
            <p:ph type="ftr" sz="quarter" idx="11"/>
          </p:nvPr>
        </p:nvSpPr>
        <p:spPr>
          <a:xfrm>
            <a:off x="2416500" y="329307"/>
            <a:ext cx="4973915" cy="309201"/>
          </a:xfrm>
        </p:spPr>
        <p:txBody>
          <a:bodyPr/>
          <a:lstStyle/>
          <a:p>
            <a:r>
              <a:rPr lang="en-TT" smtClean="0"/>
              <a:t>Andra Salandy</a:t>
            </a:r>
            <a:endParaRPr lang="en-TT"/>
          </a:p>
        </p:txBody>
      </p:sp>
      <p:sp>
        <p:nvSpPr>
          <p:cNvPr id="6" name="Slide Number Placeholder 5"/>
          <p:cNvSpPr>
            <a:spLocks noGrp="1"/>
          </p:cNvSpPr>
          <p:nvPr>
            <p:ph type="sldNum" sz="quarter" idx="12"/>
          </p:nvPr>
        </p:nvSpPr>
        <p:spPr>
          <a:xfrm>
            <a:off x="1437664" y="798973"/>
            <a:ext cx="811019" cy="503578"/>
          </a:xfrm>
        </p:spPr>
        <p:txBody>
          <a:bodyPr/>
          <a:lstStyle/>
          <a:p>
            <a:fld id="{E4A9D2B0-58C4-4DDE-B01E-3A2D3EB42029}" type="slidenum">
              <a:rPr lang="en-TT" smtClean="0"/>
              <a:t>‹#›</a:t>
            </a:fld>
            <a:endParaRPr lang="en-TT"/>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231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F6F3B5-909D-4660-9B89-C0FEBED24C43}" type="datetime1">
              <a:rPr lang="en-TT" smtClean="0"/>
              <a:t>13/06/2018</a:t>
            </a:fld>
            <a:endParaRPr lang="en-TT"/>
          </a:p>
        </p:txBody>
      </p:sp>
      <p:sp>
        <p:nvSpPr>
          <p:cNvPr id="5" name="Footer Placeholder 4"/>
          <p:cNvSpPr>
            <a:spLocks noGrp="1"/>
          </p:cNvSpPr>
          <p:nvPr>
            <p:ph type="ftr" sz="quarter" idx="11"/>
          </p:nvPr>
        </p:nvSpPr>
        <p:spPr/>
        <p:txBody>
          <a:bodyPr/>
          <a:lstStyle/>
          <a:p>
            <a:r>
              <a:rPr lang="en-TT" smtClean="0"/>
              <a:t>Andra Salandy</a:t>
            </a:r>
            <a:endParaRPr lang="en-TT"/>
          </a:p>
        </p:txBody>
      </p:sp>
      <p:sp>
        <p:nvSpPr>
          <p:cNvPr id="6" name="Slide Number Placeholder 5"/>
          <p:cNvSpPr>
            <a:spLocks noGrp="1"/>
          </p:cNvSpPr>
          <p:nvPr>
            <p:ph type="sldNum" sz="quarter" idx="12"/>
          </p:nvPr>
        </p:nvSpPr>
        <p:spPr/>
        <p:txBody>
          <a:bodyPr/>
          <a:lstStyle/>
          <a:p>
            <a:fld id="{E4A9D2B0-58C4-4DDE-B01E-3A2D3EB42029}" type="slidenum">
              <a:rPr lang="en-TT" smtClean="0"/>
              <a:t>‹#›</a:t>
            </a:fld>
            <a:endParaRPr lang="en-TT"/>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5643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986893-35B6-48B1-B5FE-941FCCF579CB}" type="datetime1">
              <a:rPr lang="en-TT" smtClean="0"/>
              <a:t>13/06/2018</a:t>
            </a:fld>
            <a:endParaRPr lang="en-TT"/>
          </a:p>
        </p:txBody>
      </p:sp>
      <p:sp>
        <p:nvSpPr>
          <p:cNvPr id="5" name="Footer Placeholder 4"/>
          <p:cNvSpPr>
            <a:spLocks noGrp="1"/>
          </p:cNvSpPr>
          <p:nvPr>
            <p:ph type="ftr" sz="quarter" idx="11"/>
          </p:nvPr>
        </p:nvSpPr>
        <p:spPr/>
        <p:txBody>
          <a:bodyPr/>
          <a:lstStyle/>
          <a:p>
            <a:r>
              <a:rPr lang="en-TT" smtClean="0"/>
              <a:t>Andra Salandy</a:t>
            </a:r>
            <a:endParaRPr lang="en-TT"/>
          </a:p>
        </p:txBody>
      </p:sp>
      <p:sp>
        <p:nvSpPr>
          <p:cNvPr id="6" name="Slide Number Placeholder 5"/>
          <p:cNvSpPr>
            <a:spLocks noGrp="1"/>
          </p:cNvSpPr>
          <p:nvPr>
            <p:ph type="sldNum" sz="quarter" idx="12"/>
          </p:nvPr>
        </p:nvSpPr>
        <p:spPr/>
        <p:txBody>
          <a:bodyPr/>
          <a:lstStyle/>
          <a:p>
            <a:fld id="{E4A9D2B0-58C4-4DDE-B01E-3A2D3EB42029}" type="slidenum">
              <a:rPr lang="en-TT" smtClean="0"/>
              <a:t>‹#›</a:t>
            </a:fld>
            <a:endParaRPr lang="en-TT"/>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90802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B20E22-E1E1-4D1F-B745-653D7E47AAA4}" type="datetime1">
              <a:rPr lang="en-TT" smtClean="0"/>
              <a:t>13/06/2018</a:t>
            </a:fld>
            <a:endParaRPr lang="en-TT"/>
          </a:p>
        </p:txBody>
      </p:sp>
      <p:sp>
        <p:nvSpPr>
          <p:cNvPr id="5" name="Footer Placeholder 4"/>
          <p:cNvSpPr>
            <a:spLocks noGrp="1"/>
          </p:cNvSpPr>
          <p:nvPr>
            <p:ph type="ftr" sz="quarter" idx="11"/>
          </p:nvPr>
        </p:nvSpPr>
        <p:spPr/>
        <p:txBody>
          <a:bodyPr/>
          <a:lstStyle/>
          <a:p>
            <a:r>
              <a:rPr lang="en-TT" smtClean="0"/>
              <a:t>Andra Salandy</a:t>
            </a:r>
            <a:endParaRPr lang="en-TT"/>
          </a:p>
        </p:txBody>
      </p:sp>
      <p:sp>
        <p:nvSpPr>
          <p:cNvPr id="6" name="Slide Number Placeholder 5"/>
          <p:cNvSpPr>
            <a:spLocks noGrp="1"/>
          </p:cNvSpPr>
          <p:nvPr>
            <p:ph type="sldNum" sz="quarter" idx="12"/>
          </p:nvPr>
        </p:nvSpPr>
        <p:spPr/>
        <p:txBody>
          <a:bodyPr/>
          <a:lstStyle/>
          <a:p>
            <a:fld id="{E4A9D2B0-58C4-4DDE-B01E-3A2D3EB42029}" type="slidenum">
              <a:rPr lang="en-TT" smtClean="0"/>
              <a:t>‹#›</a:t>
            </a:fld>
            <a:endParaRPr lang="en-TT"/>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1904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89727E5-3B7C-4D89-B3A0-F7AFFC556D26}" type="datetime1">
              <a:rPr lang="en-TT" smtClean="0"/>
              <a:t>13/06/2018</a:t>
            </a:fld>
            <a:endParaRPr lang="en-TT"/>
          </a:p>
        </p:txBody>
      </p:sp>
      <p:sp>
        <p:nvSpPr>
          <p:cNvPr id="5" name="Footer Placeholder 4"/>
          <p:cNvSpPr>
            <a:spLocks noGrp="1"/>
          </p:cNvSpPr>
          <p:nvPr>
            <p:ph type="ftr" sz="quarter" idx="11"/>
          </p:nvPr>
        </p:nvSpPr>
        <p:spPr/>
        <p:txBody>
          <a:bodyPr/>
          <a:lstStyle/>
          <a:p>
            <a:r>
              <a:rPr lang="en-TT" smtClean="0"/>
              <a:t>Andra Salandy</a:t>
            </a:r>
            <a:endParaRPr lang="en-TT"/>
          </a:p>
        </p:txBody>
      </p:sp>
      <p:sp>
        <p:nvSpPr>
          <p:cNvPr id="6" name="Slide Number Placeholder 5"/>
          <p:cNvSpPr>
            <a:spLocks noGrp="1"/>
          </p:cNvSpPr>
          <p:nvPr>
            <p:ph type="sldNum" sz="quarter" idx="12"/>
          </p:nvPr>
        </p:nvSpPr>
        <p:spPr/>
        <p:txBody>
          <a:bodyPr/>
          <a:lstStyle/>
          <a:p>
            <a:fld id="{E4A9D2B0-58C4-4DDE-B01E-3A2D3EB42029}" type="slidenum">
              <a:rPr lang="en-TT" smtClean="0"/>
              <a:t>‹#›</a:t>
            </a:fld>
            <a:endParaRPr lang="en-TT"/>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56274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A1EA05-32E1-4408-A160-1F96AA6C6FBD}" type="datetime1">
              <a:rPr lang="en-TT" smtClean="0"/>
              <a:t>13/06/2018</a:t>
            </a:fld>
            <a:endParaRPr lang="en-TT"/>
          </a:p>
        </p:txBody>
      </p:sp>
      <p:sp>
        <p:nvSpPr>
          <p:cNvPr id="6" name="Footer Placeholder 5"/>
          <p:cNvSpPr>
            <a:spLocks noGrp="1"/>
          </p:cNvSpPr>
          <p:nvPr>
            <p:ph type="ftr" sz="quarter" idx="11"/>
          </p:nvPr>
        </p:nvSpPr>
        <p:spPr/>
        <p:txBody>
          <a:bodyPr/>
          <a:lstStyle/>
          <a:p>
            <a:r>
              <a:rPr lang="en-TT" smtClean="0"/>
              <a:t>Andra Salandy</a:t>
            </a:r>
            <a:endParaRPr lang="en-TT"/>
          </a:p>
        </p:txBody>
      </p:sp>
      <p:sp>
        <p:nvSpPr>
          <p:cNvPr id="7" name="Slide Number Placeholder 6"/>
          <p:cNvSpPr>
            <a:spLocks noGrp="1"/>
          </p:cNvSpPr>
          <p:nvPr>
            <p:ph type="sldNum" sz="quarter" idx="12"/>
          </p:nvPr>
        </p:nvSpPr>
        <p:spPr/>
        <p:txBody>
          <a:bodyPr/>
          <a:lstStyle/>
          <a:p>
            <a:fld id="{E4A9D2B0-58C4-4DDE-B01E-3A2D3EB42029}" type="slidenum">
              <a:rPr lang="en-TT" smtClean="0"/>
              <a:t>‹#›</a:t>
            </a:fld>
            <a:endParaRPr lang="en-TT"/>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8773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0CB91E-A2A1-479B-863D-CAB774741988}" type="datetime1">
              <a:rPr lang="en-TT" smtClean="0"/>
              <a:t>13/06/2018</a:t>
            </a:fld>
            <a:endParaRPr lang="en-TT"/>
          </a:p>
        </p:txBody>
      </p:sp>
      <p:sp>
        <p:nvSpPr>
          <p:cNvPr id="8" name="Footer Placeholder 7"/>
          <p:cNvSpPr>
            <a:spLocks noGrp="1"/>
          </p:cNvSpPr>
          <p:nvPr>
            <p:ph type="ftr" sz="quarter" idx="11"/>
          </p:nvPr>
        </p:nvSpPr>
        <p:spPr/>
        <p:txBody>
          <a:bodyPr/>
          <a:lstStyle/>
          <a:p>
            <a:r>
              <a:rPr lang="en-TT" smtClean="0"/>
              <a:t>Andra Salandy</a:t>
            </a:r>
            <a:endParaRPr lang="en-TT"/>
          </a:p>
        </p:txBody>
      </p:sp>
      <p:sp>
        <p:nvSpPr>
          <p:cNvPr id="9" name="Slide Number Placeholder 8"/>
          <p:cNvSpPr>
            <a:spLocks noGrp="1"/>
          </p:cNvSpPr>
          <p:nvPr>
            <p:ph type="sldNum" sz="quarter" idx="12"/>
          </p:nvPr>
        </p:nvSpPr>
        <p:spPr/>
        <p:txBody>
          <a:bodyPr/>
          <a:lstStyle/>
          <a:p>
            <a:fld id="{E4A9D2B0-58C4-4DDE-B01E-3A2D3EB42029}" type="slidenum">
              <a:rPr lang="en-TT" smtClean="0"/>
              <a:t>‹#›</a:t>
            </a:fld>
            <a:endParaRPr lang="en-TT"/>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0226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B480EC-E3B5-4C22-9D7A-8462C451ECFC}" type="datetime1">
              <a:rPr lang="en-TT" smtClean="0"/>
              <a:t>13/06/2018</a:t>
            </a:fld>
            <a:endParaRPr lang="en-TT"/>
          </a:p>
        </p:txBody>
      </p:sp>
      <p:sp>
        <p:nvSpPr>
          <p:cNvPr id="4" name="Footer Placeholder 3"/>
          <p:cNvSpPr>
            <a:spLocks noGrp="1"/>
          </p:cNvSpPr>
          <p:nvPr>
            <p:ph type="ftr" sz="quarter" idx="11"/>
          </p:nvPr>
        </p:nvSpPr>
        <p:spPr/>
        <p:txBody>
          <a:bodyPr/>
          <a:lstStyle/>
          <a:p>
            <a:r>
              <a:rPr lang="en-TT" smtClean="0"/>
              <a:t>Andra Salandy</a:t>
            </a:r>
            <a:endParaRPr lang="en-TT"/>
          </a:p>
        </p:txBody>
      </p:sp>
      <p:sp>
        <p:nvSpPr>
          <p:cNvPr id="5" name="Slide Number Placeholder 4"/>
          <p:cNvSpPr>
            <a:spLocks noGrp="1"/>
          </p:cNvSpPr>
          <p:nvPr>
            <p:ph type="sldNum" sz="quarter" idx="12"/>
          </p:nvPr>
        </p:nvSpPr>
        <p:spPr/>
        <p:txBody>
          <a:bodyPr/>
          <a:lstStyle/>
          <a:p>
            <a:fld id="{E4A9D2B0-58C4-4DDE-B01E-3A2D3EB42029}" type="slidenum">
              <a:rPr lang="en-TT" smtClean="0"/>
              <a:t>‹#›</a:t>
            </a:fld>
            <a:endParaRPr lang="en-TT"/>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6665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F43F2D-BEF5-46A7-A1DF-747EFB0F196F}" type="datetime1">
              <a:rPr lang="en-TT" smtClean="0"/>
              <a:t>13/06/2018</a:t>
            </a:fld>
            <a:endParaRPr lang="en-TT"/>
          </a:p>
        </p:txBody>
      </p:sp>
      <p:sp>
        <p:nvSpPr>
          <p:cNvPr id="3" name="Footer Placeholder 2"/>
          <p:cNvSpPr>
            <a:spLocks noGrp="1"/>
          </p:cNvSpPr>
          <p:nvPr>
            <p:ph type="ftr" sz="quarter" idx="11"/>
          </p:nvPr>
        </p:nvSpPr>
        <p:spPr/>
        <p:txBody>
          <a:bodyPr/>
          <a:lstStyle/>
          <a:p>
            <a:r>
              <a:rPr lang="en-TT" smtClean="0"/>
              <a:t>Andra Salandy</a:t>
            </a:r>
            <a:endParaRPr lang="en-TT"/>
          </a:p>
        </p:txBody>
      </p:sp>
      <p:sp>
        <p:nvSpPr>
          <p:cNvPr id="4" name="Slide Number Placeholder 3"/>
          <p:cNvSpPr>
            <a:spLocks noGrp="1"/>
          </p:cNvSpPr>
          <p:nvPr>
            <p:ph type="sldNum" sz="quarter" idx="12"/>
          </p:nvPr>
        </p:nvSpPr>
        <p:spPr/>
        <p:txBody>
          <a:bodyPr/>
          <a:lstStyle/>
          <a:p>
            <a:fld id="{E4A9D2B0-58C4-4DDE-B01E-3A2D3EB42029}" type="slidenum">
              <a:rPr lang="en-TT" smtClean="0"/>
              <a:t>‹#›</a:t>
            </a:fld>
            <a:endParaRPr lang="en-TT"/>
          </a:p>
        </p:txBody>
      </p:sp>
    </p:spTree>
    <p:extLst>
      <p:ext uri="{BB962C8B-B14F-4D97-AF65-F5344CB8AC3E}">
        <p14:creationId xmlns:p14="http://schemas.microsoft.com/office/powerpoint/2010/main" val="2421986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065666-BC83-4697-A676-666C8414499B}" type="datetime1">
              <a:rPr lang="en-TT" smtClean="0"/>
              <a:t>13/06/2018</a:t>
            </a:fld>
            <a:endParaRPr lang="en-TT"/>
          </a:p>
        </p:txBody>
      </p:sp>
      <p:sp>
        <p:nvSpPr>
          <p:cNvPr id="6" name="Footer Placeholder 5"/>
          <p:cNvSpPr>
            <a:spLocks noGrp="1"/>
          </p:cNvSpPr>
          <p:nvPr>
            <p:ph type="ftr" sz="quarter" idx="11"/>
          </p:nvPr>
        </p:nvSpPr>
        <p:spPr/>
        <p:txBody>
          <a:bodyPr/>
          <a:lstStyle/>
          <a:p>
            <a:r>
              <a:rPr lang="en-TT" smtClean="0"/>
              <a:t>Andra Salandy</a:t>
            </a:r>
            <a:endParaRPr lang="en-TT"/>
          </a:p>
        </p:txBody>
      </p:sp>
      <p:sp>
        <p:nvSpPr>
          <p:cNvPr id="7" name="Slide Number Placeholder 6"/>
          <p:cNvSpPr>
            <a:spLocks noGrp="1"/>
          </p:cNvSpPr>
          <p:nvPr>
            <p:ph type="sldNum" sz="quarter" idx="12"/>
          </p:nvPr>
        </p:nvSpPr>
        <p:spPr/>
        <p:txBody>
          <a:bodyPr/>
          <a:lstStyle/>
          <a:p>
            <a:fld id="{E4A9D2B0-58C4-4DDE-B01E-3A2D3EB42029}" type="slidenum">
              <a:rPr lang="en-TT" smtClean="0"/>
              <a:t>‹#›</a:t>
            </a:fld>
            <a:endParaRPr lang="en-TT"/>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7975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64279A3-C4DA-4DEE-B85D-301C706BB4DE}" type="datetime1">
              <a:rPr lang="en-TT" smtClean="0"/>
              <a:t>13/06/2018</a:t>
            </a:fld>
            <a:endParaRPr lang="en-TT"/>
          </a:p>
        </p:txBody>
      </p:sp>
      <p:sp>
        <p:nvSpPr>
          <p:cNvPr id="6" name="Footer Placeholder 5"/>
          <p:cNvSpPr>
            <a:spLocks noGrp="1"/>
          </p:cNvSpPr>
          <p:nvPr>
            <p:ph type="ftr" sz="quarter" idx="11"/>
          </p:nvPr>
        </p:nvSpPr>
        <p:spPr>
          <a:xfrm>
            <a:off x="1447382" y="318640"/>
            <a:ext cx="5541004" cy="320931"/>
          </a:xfrm>
        </p:spPr>
        <p:txBody>
          <a:bodyPr/>
          <a:lstStyle/>
          <a:p>
            <a:r>
              <a:rPr lang="en-TT" smtClean="0"/>
              <a:t>Andra Salandy</a:t>
            </a:r>
            <a:endParaRPr lang="en-TT"/>
          </a:p>
        </p:txBody>
      </p:sp>
      <p:sp>
        <p:nvSpPr>
          <p:cNvPr id="7" name="Slide Number Placeholder 6"/>
          <p:cNvSpPr>
            <a:spLocks noGrp="1"/>
          </p:cNvSpPr>
          <p:nvPr>
            <p:ph type="sldNum" sz="quarter" idx="12"/>
          </p:nvPr>
        </p:nvSpPr>
        <p:spPr/>
        <p:txBody>
          <a:bodyPr/>
          <a:lstStyle/>
          <a:p>
            <a:fld id="{E4A9D2B0-58C4-4DDE-B01E-3A2D3EB42029}" type="slidenum">
              <a:rPr lang="en-TT" smtClean="0"/>
              <a:t>‹#›</a:t>
            </a:fld>
            <a:endParaRPr lang="en-TT"/>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61179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F47695F-F21F-44DC-B86C-9ADC70933BF3}" type="datetime1">
              <a:rPr lang="en-TT" smtClean="0"/>
              <a:t>13/06/2018</a:t>
            </a:fld>
            <a:endParaRPr lang="en-TT"/>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TT" smtClean="0"/>
              <a:t>Andra Salandy</a:t>
            </a:r>
            <a:endParaRPr lang="en-TT"/>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4A9D2B0-58C4-4DDE-B01E-3A2D3EB42029}" type="slidenum">
              <a:rPr lang="en-TT" smtClean="0"/>
              <a:t>‹#›</a:t>
            </a:fld>
            <a:endParaRPr lang="en-TT"/>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7789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HpzWYlZUXf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Representative Report</a:t>
            </a:r>
            <a:endParaRPr lang="en-TT" b="1" dirty="0"/>
          </a:p>
        </p:txBody>
      </p:sp>
      <p:sp>
        <p:nvSpPr>
          <p:cNvPr id="3" name="Subtitle 2"/>
          <p:cNvSpPr>
            <a:spLocks noGrp="1"/>
          </p:cNvSpPr>
          <p:nvPr>
            <p:ph type="subTitle" idx="1"/>
          </p:nvPr>
        </p:nvSpPr>
        <p:spPr/>
        <p:txBody>
          <a:bodyPr>
            <a:normAutofit fontScale="40000" lnSpcReduction="20000"/>
          </a:bodyPr>
          <a:lstStyle/>
          <a:p>
            <a:r>
              <a:rPr lang="en-US" dirty="0" smtClean="0"/>
              <a:t>The 146</a:t>
            </a:r>
            <a:r>
              <a:rPr lang="en-US" baseline="30000" dirty="0" smtClean="0"/>
              <a:t>th</a:t>
            </a:r>
            <a:r>
              <a:rPr lang="en-US" dirty="0" smtClean="0"/>
              <a:t> Session of the Annual Synod</a:t>
            </a:r>
          </a:p>
          <a:p>
            <a:r>
              <a:rPr lang="en-US" sz="3600" b="1" dirty="0" smtClean="0">
                <a:solidFill>
                  <a:srgbClr val="00B050"/>
                </a:solidFill>
              </a:rPr>
              <a:t>Intentional Discipleship and Disciple – Making</a:t>
            </a:r>
          </a:p>
          <a:p>
            <a:r>
              <a:rPr lang="en-US" sz="2800" b="1" dirty="0" smtClean="0">
                <a:solidFill>
                  <a:schemeClr val="accent2">
                    <a:lumMod val="75000"/>
                  </a:schemeClr>
                </a:solidFill>
              </a:rPr>
              <a:t>MAKING DISCIPLES TODAY</a:t>
            </a:r>
            <a:endParaRPr lang="en-TT" sz="2800" b="1" dirty="0">
              <a:solidFill>
                <a:schemeClr val="accent2">
                  <a:lumMod val="75000"/>
                </a:schemeClr>
              </a:solidFill>
            </a:endParaRPr>
          </a:p>
        </p:txBody>
      </p:sp>
      <p:sp>
        <p:nvSpPr>
          <p:cNvPr id="4" name="Footer Placeholder 3"/>
          <p:cNvSpPr>
            <a:spLocks noGrp="1"/>
          </p:cNvSpPr>
          <p:nvPr>
            <p:ph type="ftr" sz="quarter" idx="11"/>
          </p:nvPr>
        </p:nvSpPr>
        <p:spPr>
          <a:xfrm>
            <a:off x="261257" y="6356350"/>
            <a:ext cx="1262743" cy="365125"/>
          </a:xfrm>
        </p:spPr>
        <p:txBody>
          <a:bodyPr/>
          <a:lstStyle/>
          <a:p>
            <a:r>
              <a:rPr lang="en-TT" dirty="0" smtClean="0"/>
              <a:t>Andra Salandy</a:t>
            </a:r>
          </a:p>
          <a:p>
            <a:r>
              <a:rPr lang="en-US" dirty="0" smtClean="0"/>
              <a:t>May 2018</a:t>
            </a:r>
            <a:endParaRPr lang="en-TT" dirty="0"/>
          </a:p>
        </p:txBody>
      </p:sp>
    </p:spTree>
    <p:extLst>
      <p:ext uri="{BB962C8B-B14F-4D97-AF65-F5344CB8AC3E}">
        <p14:creationId xmlns:p14="http://schemas.microsoft.com/office/powerpoint/2010/main" val="1384137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Sermon (5b) Changing our outlook</a:t>
            </a:r>
            <a:endParaRPr lang="en-TT" b="1" dirty="0">
              <a:solidFill>
                <a:srgbClr val="002060"/>
              </a:solidFill>
            </a:endParaRPr>
          </a:p>
        </p:txBody>
      </p:sp>
      <p:sp>
        <p:nvSpPr>
          <p:cNvPr id="3" name="Content Placeholder 2"/>
          <p:cNvSpPr>
            <a:spLocks noGrp="1"/>
          </p:cNvSpPr>
          <p:nvPr>
            <p:ph idx="1"/>
          </p:nvPr>
        </p:nvSpPr>
        <p:spPr/>
        <p:txBody>
          <a:bodyPr>
            <a:normAutofit/>
          </a:bodyPr>
          <a:lstStyle/>
          <a:p>
            <a:r>
              <a:rPr lang="en-US" b="1" dirty="0" smtClean="0">
                <a:solidFill>
                  <a:schemeClr val="tx2"/>
                </a:solidFill>
              </a:rPr>
              <a:t>Advised to also listen to message of the words of the hymn – Immortal Invisible CPWI 228</a:t>
            </a:r>
            <a:endParaRPr lang="en-TT" b="1" i="1" dirty="0">
              <a:solidFill>
                <a:schemeClr val="tx2"/>
              </a:solidFill>
            </a:endParaRPr>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4212336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002060"/>
                </a:solidFill>
              </a:rPr>
              <a:t>Sermon(6</a:t>
            </a:r>
            <a:r>
              <a:rPr lang="en-US" b="1" dirty="0" smtClean="0">
                <a:solidFill>
                  <a:srgbClr val="002060"/>
                </a:solidFill>
              </a:rPr>
              <a:t>)</a:t>
            </a:r>
            <a:br>
              <a:rPr lang="en-US" b="1" dirty="0" smtClean="0">
                <a:solidFill>
                  <a:srgbClr val="002060"/>
                </a:solidFill>
              </a:rPr>
            </a:br>
            <a:r>
              <a:rPr lang="en-US" sz="2400" b="1" dirty="0" smtClean="0">
                <a:solidFill>
                  <a:srgbClr val="002060"/>
                </a:solidFill>
              </a:rPr>
              <a:t>Take away</a:t>
            </a:r>
            <a:endParaRPr lang="en-TT" sz="2400" b="1" dirty="0">
              <a:solidFill>
                <a:srgbClr val="002060"/>
              </a:solidFill>
            </a:endParaRPr>
          </a:p>
        </p:txBody>
      </p:sp>
      <p:sp>
        <p:nvSpPr>
          <p:cNvPr id="3" name="Content Placeholder 2"/>
          <p:cNvSpPr>
            <a:spLocks noGrp="1"/>
          </p:cNvSpPr>
          <p:nvPr>
            <p:ph idx="1"/>
          </p:nvPr>
        </p:nvSpPr>
        <p:spPr/>
        <p:txBody>
          <a:bodyPr/>
          <a:lstStyle/>
          <a:p>
            <a:r>
              <a:rPr lang="en-US" dirty="0" smtClean="0"/>
              <a:t>Making </a:t>
            </a:r>
            <a:r>
              <a:rPr lang="en-US" dirty="0"/>
              <a:t>disciples requires looking </a:t>
            </a:r>
            <a:r>
              <a:rPr lang="en-US" dirty="0" smtClean="0"/>
              <a:t>below </a:t>
            </a:r>
            <a:r>
              <a:rPr lang="en-US" dirty="0"/>
              <a:t>the surface </a:t>
            </a:r>
            <a:r>
              <a:rPr lang="en-US" dirty="0" smtClean="0"/>
              <a:t>of </a:t>
            </a:r>
            <a:r>
              <a:rPr lang="en-US" dirty="0"/>
              <a:t>the church and </a:t>
            </a:r>
            <a:r>
              <a:rPr lang="en-US" dirty="0" smtClean="0"/>
              <a:t>of </a:t>
            </a:r>
            <a:r>
              <a:rPr lang="en-US" dirty="0"/>
              <a:t>the nation</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3652001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1</a:t>
            </a:r>
            <a:endParaRPr lang="en-TT" dirty="0"/>
          </a:p>
        </p:txBody>
      </p:sp>
      <p:sp>
        <p:nvSpPr>
          <p:cNvPr id="3" name="Content Placeholder 2"/>
          <p:cNvSpPr>
            <a:spLocks noGrp="1"/>
          </p:cNvSpPr>
          <p:nvPr>
            <p:ph idx="1"/>
          </p:nvPr>
        </p:nvSpPr>
        <p:spPr/>
        <p:txBody>
          <a:bodyPr/>
          <a:lstStyle/>
          <a:p>
            <a:r>
              <a:rPr lang="en-US" dirty="0" smtClean="0"/>
              <a:t>Thursday 03rd May 2018</a:t>
            </a:r>
          </a:p>
          <a:p>
            <a:pPr lvl="1"/>
            <a:r>
              <a:rPr lang="en-US" dirty="0" smtClean="0"/>
              <a:t>7:00am Holy Eucharist </a:t>
            </a:r>
          </a:p>
          <a:p>
            <a:pPr lvl="1"/>
            <a:r>
              <a:rPr lang="en-US" dirty="0" smtClean="0"/>
              <a:t>4</a:t>
            </a:r>
            <a:r>
              <a:rPr lang="en-US" dirty="0"/>
              <a:t>:</a:t>
            </a:r>
            <a:r>
              <a:rPr lang="en-US" dirty="0" smtClean="0"/>
              <a:t>15pm + evening prayer</a:t>
            </a:r>
          </a:p>
          <a:p>
            <a:endParaRPr lang="en-US"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2691498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530225"/>
          </a:xfrm>
        </p:spPr>
        <p:txBody>
          <a:bodyPr>
            <a:normAutofit/>
          </a:bodyPr>
          <a:lstStyle/>
          <a:p>
            <a:r>
              <a:rPr lang="en-US" b="1" dirty="0" smtClean="0"/>
              <a:t>	Day 1</a:t>
            </a:r>
            <a:endParaRPr lang="en-TT" b="1" dirty="0"/>
          </a:p>
        </p:txBody>
      </p:sp>
      <p:sp>
        <p:nvSpPr>
          <p:cNvPr id="3" name="Content Placeholder 2"/>
          <p:cNvSpPr>
            <a:spLocks noGrp="1"/>
          </p:cNvSpPr>
          <p:nvPr>
            <p:ph idx="1"/>
          </p:nvPr>
        </p:nvSpPr>
        <p:spPr>
          <a:xfrm>
            <a:off x="5120640" y="-1"/>
            <a:ext cx="6544491" cy="6021977"/>
          </a:xfrm>
        </p:spPr>
        <p:txBody>
          <a:bodyPr>
            <a:normAutofit fontScale="92500" lnSpcReduction="10000"/>
          </a:bodyPr>
          <a:lstStyle/>
          <a:p>
            <a:pPr marL="0" indent="0">
              <a:buNone/>
            </a:pPr>
            <a:endParaRPr lang="en-US" sz="2800" dirty="0"/>
          </a:p>
          <a:p>
            <a:r>
              <a:rPr lang="en-US" sz="2800" i="1" dirty="0"/>
              <a:t>Connect to the vine to  enable fruit bearing, If we become detached , we lose our fruit bearing power.</a:t>
            </a:r>
          </a:p>
          <a:p>
            <a:endParaRPr lang="en-US" sz="2800" dirty="0" smtClean="0"/>
          </a:p>
          <a:p>
            <a:r>
              <a:rPr lang="en-US" sz="2800" dirty="0" smtClean="0"/>
              <a:t>Gospel (John 15:1-8) makes a strong connection between discipleship and fruit bearing- implying  that one who does not bear fruit cannot lay claim to being a disciple of Jesus.</a:t>
            </a:r>
          </a:p>
          <a:p>
            <a:r>
              <a:rPr lang="en-US" sz="2800" i="1" dirty="0" smtClean="0">
                <a:solidFill>
                  <a:srgbClr val="00B0F0"/>
                </a:solidFill>
              </a:rPr>
              <a:t>“My father is glorified by this, that you bear much fruit and become my disciples”</a:t>
            </a:r>
            <a:endParaRPr lang="en-US" sz="2800" i="1" dirty="0">
              <a:solidFill>
                <a:srgbClr val="00B0F0"/>
              </a:solidFill>
            </a:endParaRPr>
          </a:p>
        </p:txBody>
      </p:sp>
      <p:sp>
        <p:nvSpPr>
          <p:cNvPr id="5" name="Text Placeholder 4"/>
          <p:cNvSpPr>
            <a:spLocks noGrp="1"/>
          </p:cNvSpPr>
          <p:nvPr>
            <p:ph type="body" sz="half" idx="2"/>
          </p:nvPr>
        </p:nvSpPr>
        <p:spPr>
          <a:xfrm>
            <a:off x="839788" y="1175657"/>
            <a:ext cx="3932237" cy="5180693"/>
          </a:xfrm>
        </p:spPr>
        <p:txBody>
          <a:bodyPr>
            <a:normAutofit fontScale="92500"/>
          </a:bodyPr>
          <a:lstStyle/>
          <a:p>
            <a:pPr marL="571500" indent="-571500">
              <a:buFont typeface="Arial" panose="020B0604020202020204" pitchFamily="34" charset="0"/>
              <a:buChar char="•"/>
            </a:pPr>
            <a:r>
              <a:rPr lang="en-US" sz="4400" dirty="0" smtClean="0">
                <a:solidFill>
                  <a:srgbClr val="FF0000"/>
                </a:solidFill>
              </a:rPr>
              <a:t>Bishop’s Charge</a:t>
            </a:r>
            <a:r>
              <a:rPr lang="en-US" sz="4400" dirty="0" smtClean="0"/>
              <a:t> (</a:t>
            </a:r>
            <a:r>
              <a:rPr lang="en-US" sz="2800" dirty="0" smtClean="0"/>
              <a:t>Set context for the Synod) </a:t>
            </a:r>
          </a:p>
          <a:p>
            <a:pPr marL="571500" indent="-571500">
              <a:buFont typeface="Arial" panose="020B0604020202020204" pitchFamily="34" charset="0"/>
              <a:buChar char="•"/>
            </a:pPr>
            <a:r>
              <a:rPr lang="en-US" sz="2800" i="1" dirty="0">
                <a:solidFill>
                  <a:schemeClr val="accent5"/>
                </a:solidFill>
              </a:rPr>
              <a:t>E</a:t>
            </a:r>
            <a:r>
              <a:rPr lang="en-US" sz="2800" i="1" dirty="0" smtClean="0">
                <a:solidFill>
                  <a:schemeClr val="accent5"/>
                </a:solidFill>
              </a:rPr>
              <a:t>laboration </a:t>
            </a:r>
            <a:r>
              <a:rPr lang="en-US" sz="2800" i="1" dirty="0">
                <a:solidFill>
                  <a:schemeClr val="accent5"/>
                </a:solidFill>
              </a:rPr>
              <a:t>of the </a:t>
            </a:r>
            <a:r>
              <a:rPr lang="en-US" sz="2800" i="1" dirty="0" smtClean="0">
                <a:solidFill>
                  <a:schemeClr val="accent5"/>
                </a:solidFill>
              </a:rPr>
              <a:t>sermon</a:t>
            </a:r>
          </a:p>
          <a:p>
            <a:pPr marL="571500" indent="-571500">
              <a:buFont typeface="Arial" panose="020B0604020202020204" pitchFamily="34" charset="0"/>
              <a:buChar char="•"/>
            </a:pPr>
            <a:endParaRPr lang="en-US" sz="2800" i="1" dirty="0" smtClean="0">
              <a:solidFill>
                <a:schemeClr val="accent5"/>
              </a:solidFill>
            </a:endParaRPr>
          </a:p>
          <a:p>
            <a:pPr marL="571500" indent="-571500">
              <a:buFont typeface="Arial" panose="020B0604020202020204" pitchFamily="34" charset="0"/>
              <a:buChar char="•"/>
            </a:pPr>
            <a:r>
              <a:rPr lang="en-US" sz="2800" i="1" dirty="0" smtClean="0">
                <a:solidFill>
                  <a:srgbClr val="FFC000"/>
                </a:solidFill>
              </a:rPr>
              <a:t>Week of the Vine and the Branches-connectedness</a:t>
            </a:r>
          </a:p>
          <a:p>
            <a:pPr marL="571500" indent="-571500">
              <a:buFont typeface="Arial" panose="020B0604020202020204" pitchFamily="34" charset="0"/>
              <a:buChar char="•"/>
            </a:pPr>
            <a:endParaRPr lang="en-US" sz="2800" i="1" dirty="0" smtClean="0"/>
          </a:p>
          <a:p>
            <a:pPr marL="571500" indent="-571500">
              <a:buFont typeface="Arial" panose="020B0604020202020204" pitchFamily="34" charset="0"/>
              <a:buChar char="•"/>
            </a:pPr>
            <a:endParaRPr lang="en-US" sz="2800" dirty="0" smtClean="0">
              <a:solidFill>
                <a:srgbClr val="FF0000"/>
              </a:solidFill>
            </a:endParaRPr>
          </a:p>
          <a:p>
            <a:endParaRPr lang="en-US" sz="4400" dirty="0"/>
          </a:p>
          <a:p>
            <a:endParaRPr lang="en-TT" sz="4400"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2855468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530225"/>
          </a:xfrm>
        </p:spPr>
        <p:txBody>
          <a:bodyPr>
            <a:normAutofit/>
          </a:bodyPr>
          <a:lstStyle/>
          <a:p>
            <a:r>
              <a:rPr lang="en-US" b="1" dirty="0" smtClean="0"/>
              <a:t>	Day 1</a:t>
            </a:r>
            <a:endParaRPr lang="en-TT" b="1" dirty="0"/>
          </a:p>
        </p:txBody>
      </p:sp>
      <p:sp>
        <p:nvSpPr>
          <p:cNvPr id="3" name="Content Placeholder 2"/>
          <p:cNvSpPr>
            <a:spLocks noGrp="1"/>
          </p:cNvSpPr>
          <p:nvPr>
            <p:ph idx="1"/>
          </p:nvPr>
        </p:nvSpPr>
        <p:spPr>
          <a:xfrm>
            <a:off x="5029200" y="987425"/>
            <a:ext cx="6326188" cy="5368925"/>
          </a:xfrm>
        </p:spPr>
        <p:txBody>
          <a:bodyPr>
            <a:normAutofit fontScale="92500" lnSpcReduction="10000"/>
          </a:bodyPr>
          <a:lstStyle/>
          <a:p>
            <a:r>
              <a:rPr lang="en-US" sz="2800" dirty="0" smtClean="0"/>
              <a:t>Continued to remind us about the season we are in: </a:t>
            </a:r>
            <a:r>
              <a:rPr lang="en-US" sz="2800" dirty="0" smtClean="0">
                <a:solidFill>
                  <a:srgbClr val="00B0F0"/>
                </a:solidFill>
              </a:rPr>
              <a:t>Intentional Discipleship and Disciple making</a:t>
            </a:r>
          </a:p>
          <a:p>
            <a:r>
              <a:rPr lang="en-US" sz="2800" dirty="0" smtClean="0">
                <a:solidFill>
                  <a:srgbClr val="00B0F0"/>
                </a:solidFill>
              </a:rPr>
              <a:t>Requirements of Discipleship: </a:t>
            </a:r>
            <a:r>
              <a:rPr lang="en-US" sz="2800" dirty="0" smtClean="0"/>
              <a:t>teaching and learning, example and witness, commitment and sacrifice in following Jesus</a:t>
            </a:r>
          </a:p>
          <a:p>
            <a:r>
              <a:rPr lang="en-US" sz="2800" dirty="0" smtClean="0">
                <a:solidFill>
                  <a:srgbClr val="00B0F0"/>
                </a:solidFill>
              </a:rPr>
              <a:t>Reiterated it is not new and again asks the question: </a:t>
            </a:r>
            <a:r>
              <a:rPr lang="en-US" sz="2800" dirty="0" smtClean="0"/>
              <a:t>How </a:t>
            </a:r>
            <a:r>
              <a:rPr lang="en-US" sz="2800" dirty="0"/>
              <a:t>can Synod help and direct the church in an effort to </a:t>
            </a:r>
            <a:r>
              <a:rPr lang="en-US" sz="2800" b="1" dirty="0"/>
              <a:t>“reclaim the lost emphasis in usage and practice of both discipleship and disciple –making</a:t>
            </a:r>
          </a:p>
          <a:p>
            <a:endParaRPr lang="en-US" sz="2800" dirty="0">
              <a:solidFill>
                <a:srgbClr val="00B0F0"/>
              </a:solidFill>
            </a:endParaRPr>
          </a:p>
        </p:txBody>
      </p:sp>
      <p:sp>
        <p:nvSpPr>
          <p:cNvPr id="5" name="Text Placeholder 4"/>
          <p:cNvSpPr>
            <a:spLocks noGrp="1"/>
          </p:cNvSpPr>
          <p:nvPr>
            <p:ph type="body" sz="half" idx="2"/>
          </p:nvPr>
        </p:nvSpPr>
        <p:spPr>
          <a:xfrm>
            <a:off x="839788" y="1175657"/>
            <a:ext cx="3932237" cy="5180693"/>
          </a:xfrm>
        </p:spPr>
        <p:txBody>
          <a:bodyPr>
            <a:normAutofit/>
          </a:bodyPr>
          <a:lstStyle/>
          <a:p>
            <a:pPr marL="571500" indent="-571500">
              <a:buFont typeface="Arial" panose="020B0604020202020204" pitchFamily="34" charset="0"/>
              <a:buChar char="•"/>
            </a:pPr>
            <a:r>
              <a:rPr lang="en-US" sz="4400" dirty="0" smtClean="0">
                <a:solidFill>
                  <a:srgbClr val="FF0000"/>
                </a:solidFill>
              </a:rPr>
              <a:t>Bishop’s Charge</a:t>
            </a:r>
          </a:p>
          <a:p>
            <a:pPr marL="571500" indent="-571500">
              <a:buFont typeface="Arial" panose="020B0604020202020204" pitchFamily="34" charset="0"/>
              <a:buChar char="•"/>
            </a:pPr>
            <a:endParaRPr lang="en-US" sz="4400" i="1" dirty="0">
              <a:solidFill>
                <a:srgbClr val="FF0000"/>
              </a:solidFill>
            </a:endParaRPr>
          </a:p>
          <a:p>
            <a:pPr marL="571500" lvl="0" indent="-571500">
              <a:buFont typeface="Arial" panose="020B0604020202020204" pitchFamily="34" charset="0"/>
              <a:buChar char="•"/>
            </a:pPr>
            <a:r>
              <a:rPr lang="en-US" sz="2800" i="1" dirty="0">
                <a:solidFill>
                  <a:srgbClr val="00B0F0"/>
                </a:solidFill>
              </a:rPr>
              <a:t>Theme- “Making Disciples Today”</a:t>
            </a:r>
          </a:p>
          <a:p>
            <a:pPr marL="571500" indent="-571500">
              <a:buFont typeface="Arial" panose="020B0604020202020204" pitchFamily="34" charset="0"/>
              <a:buChar char="•"/>
            </a:pPr>
            <a:endParaRPr lang="en-US" sz="2800" i="1" dirty="0" smtClean="0"/>
          </a:p>
          <a:p>
            <a:pPr marL="571500" indent="-571500">
              <a:buFont typeface="Arial" panose="020B0604020202020204" pitchFamily="34" charset="0"/>
              <a:buChar char="•"/>
            </a:pPr>
            <a:endParaRPr lang="en-US" sz="2800" dirty="0" smtClean="0">
              <a:solidFill>
                <a:srgbClr val="FF0000"/>
              </a:solidFill>
            </a:endParaRPr>
          </a:p>
          <a:p>
            <a:endParaRPr lang="en-US" sz="4400" dirty="0"/>
          </a:p>
          <a:p>
            <a:endParaRPr lang="en-TT" sz="4400"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40436979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TT" smtClean="0"/>
              <a:t>Andra Salandy</a:t>
            </a:r>
            <a:endParaRPr lang="en-TT"/>
          </a:p>
        </p:txBody>
      </p:sp>
      <p:graphicFrame>
        <p:nvGraphicFramePr>
          <p:cNvPr id="5" name="Diagram 4"/>
          <p:cNvGraphicFramePr/>
          <p:nvPr>
            <p:extLst>
              <p:ext uri="{D42A27DB-BD31-4B8C-83A1-F6EECF244321}">
                <p14:modId xmlns:p14="http://schemas.microsoft.com/office/powerpoint/2010/main" val="374421702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0" y="719665"/>
            <a:ext cx="2032000" cy="541866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a:solidFill>
                    <a:sysClr val="windowText" lastClr="000000"/>
                  </a:solidFill>
                </a:ln>
                <a:solidFill>
                  <a:schemeClr val="tx2"/>
                </a:solidFill>
              </a:rPr>
              <a:t>The CHURCH AS AN ORGANIZATION</a:t>
            </a:r>
            <a:endParaRPr lang="en-TT" dirty="0">
              <a:ln>
                <a:solidFill>
                  <a:sysClr val="windowText" lastClr="000000"/>
                </a:solidFill>
              </a:ln>
              <a:solidFill>
                <a:schemeClr val="tx2"/>
              </a:solidFill>
            </a:endParaRPr>
          </a:p>
        </p:txBody>
      </p:sp>
    </p:spTree>
    <p:extLst>
      <p:ext uri="{BB962C8B-B14F-4D97-AF65-F5344CB8AC3E}">
        <p14:creationId xmlns:p14="http://schemas.microsoft.com/office/powerpoint/2010/main" val="1680259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100" dirty="0" smtClean="0">
                <a:solidFill>
                  <a:schemeClr val="accent5"/>
                </a:solidFill>
              </a:rPr>
              <a:t> Analysis of data- Opportunities</a:t>
            </a:r>
            <a:br>
              <a:rPr lang="en-US" sz="3100" dirty="0" smtClean="0">
                <a:solidFill>
                  <a:schemeClr val="accent5"/>
                </a:solidFill>
              </a:rPr>
            </a:br>
            <a:endParaRPr lang="en-TT" dirty="0"/>
          </a:p>
        </p:txBody>
      </p:sp>
      <p:sp>
        <p:nvSpPr>
          <p:cNvPr id="4" name="Content Placeholder 3"/>
          <p:cNvSpPr>
            <a:spLocks noGrp="1"/>
          </p:cNvSpPr>
          <p:nvPr>
            <p:ph sz="half" idx="1"/>
          </p:nvPr>
        </p:nvSpPr>
        <p:spPr/>
        <p:txBody>
          <a:bodyPr>
            <a:normAutofit fontScale="92500" lnSpcReduction="10000"/>
          </a:bodyPr>
          <a:lstStyle/>
          <a:p>
            <a:pPr marL="0" indent="0">
              <a:buNone/>
            </a:pPr>
            <a:r>
              <a:rPr lang="en-US" dirty="0" err="1" smtClean="0"/>
              <a:t>E</a:t>
            </a:r>
            <a:r>
              <a:rPr lang="en-US" u="sng" dirty="0" err="1" smtClean="0"/>
              <a:t>g</a:t>
            </a:r>
            <a:r>
              <a:rPr lang="en-US" u="sng" dirty="0" smtClean="0"/>
              <a:t>. In 2017</a:t>
            </a:r>
          </a:p>
          <a:p>
            <a:r>
              <a:rPr lang="en-US" dirty="0" smtClean="0"/>
              <a:t>Baptisms-370 </a:t>
            </a:r>
          </a:p>
          <a:p>
            <a:r>
              <a:rPr lang="en-US" dirty="0"/>
              <a:t>F</a:t>
            </a:r>
            <a:r>
              <a:rPr lang="en-US" dirty="0" smtClean="0"/>
              <a:t>unerals-556</a:t>
            </a:r>
          </a:p>
          <a:p>
            <a:r>
              <a:rPr lang="en-US" dirty="0" smtClean="0"/>
              <a:t>Confirmations-175</a:t>
            </a:r>
          </a:p>
          <a:p>
            <a:r>
              <a:rPr lang="en-US" dirty="0" smtClean="0"/>
              <a:t>Marriages-135</a:t>
            </a:r>
          </a:p>
          <a:p>
            <a:r>
              <a:rPr lang="en-US" dirty="0" smtClean="0"/>
              <a:t>Sunday School -914</a:t>
            </a:r>
          </a:p>
          <a:p>
            <a:r>
              <a:rPr lang="en-US" dirty="0" smtClean="0"/>
              <a:t>Sick and shut in-692</a:t>
            </a:r>
          </a:p>
          <a:p>
            <a:endParaRPr lang="en-US" sz="1500" dirty="0" smtClean="0"/>
          </a:p>
        </p:txBody>
      </p:sp>
      <p:sp>
        <p:nvSpPr>
          <p:cNvPr id="5" name="Content Placeholder 4"/>
          <p:cNvSpPr>
            <a:spLocks noGrp="1"/>
          </p:cNvSpPr>
          <p:nvPr>
            <p:ph sz="half" idx="2"/>
          </p:nvPr>
        </p:nvSpPr>
        <p:spPr/>
        <p:txBody>
          <a:bodyPr>
            <a:normAutofit fontScale="92500" lnSpcReduction="10000"/>
          </a:bodyPr>
          <a:lstStyle/>
          <a:p>
            <a:r>
              <a:rPr lang="en-US" dirty="0">
                <a:solidFill>
                  <a:srgbClr val="FF0000"/>
                </a:solidFill>
              </a:rPr>
              <a:t>Sick and shut </a:t>
            </a:r>
            <a:r>
              <a:rPr lang="en-US" dirty="0" smtClean="0">
                <a:solidFill>
                  <a:srgbClr val="FF0000"/>
                </a:solidFill>
              </a:rPr>
              <a:t>in-692+Funerals-556 </a:t>
            </a:r>
          </a:p>
          <a:p>
            <a:endParaRPr lang="en-US" dirty="0">
              <a:solidFill>
                <a:srgbClr val="FF0000"/>
              </a:solidFill>
            </a:endParaRPr>
          </a:p>
          <a:p>
            <a:r>
              <a:rPr lang="en-US" dirty="0"/>
              <a:t>Clergy to look out for opportunities- be an opportunist</a:t>
            </a:r>
            <a:br>
              <a:rPr lang="en-US" dirty="0"/>
            </a:br>
            <a:endParaRPr lang="en-US" dirty="0" smtClean="0"/>
          </a:p>
          <a:p>
            <a:r>
              <a:rPr lang="en-US" dirty="0" smtClean="0"/>
              <a:t> </a:t>
            </a:r>
            <a:r>
              <a:rPr lang="en-US" dirty="0"/>
              <a:t>(</a:t>
            </a:r>
            <a:r>
              <a:rPr lang="en-TT" dirty="0"/>
              <a:t>Ephesians 5:16-18 </a:t>
            </a:r>
            <a:r>
              <a:rPr lang="en-US" dirty="0"/>
              <a:t>Take advantage of every opportunity</a:t>
            </a:r>
            <a:r>
              <a:rPr lang="en-US" sz="2400" dirty="0"/>
              <a:t>)</a:t>
            </a:r>
            <a:br>
              <a:rPr lang="en-US" sz="2400" dirty="0"/>
            </a:br>
            <a:r>
              <a:rPr lang="en-US" dirty="0"/>
              <a:t/>
            </a:r>
            <a:br>
              <a:rPr lang="en-US" dirty="0"/>
            </a:br>
            <a:endParaRPr lang="en-US" dirty="0">
              <a:solidFill>
                <a:srgbClr val="FF0000"/>
              </a:solidFill>
            </a:endParaRPr>
          </a:p>
          <a:p>
            <a:endParaRPr lang="en-US" dirty="0" smtClean="0"/>
          </a:p>
          <a:p>
            <a:endParaRPr lang="en-US" dirty="0"/>
          </a:p>
          <a:p>
            <a:endParaRPr lang="en-TT" dirty="0"/>
          </a:p>
        </p:txBody>
      </p:sp>
      <p:sp>
        <p:nvSpPr>
          <p:cNvPr id="2" name="Footer Placeholder 1"/>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3143725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Day 1</a:t>
            </a:r>
            <a:endParaRPr lang="en-TT" dirty="0"/>
          </a:p>
        </p:txBody>
      </p:sp>
      <p:sp>
        <p:nvSpPr>
          <p:cNvPr id="4" name="Content Placeholder 3"/>
          <p:cNvSpPr>
            <a:spLocks noGrp="1"/>
          </p:cNvSpPr>
          <p:nvPr>
            <p:ph idx="1"/>
          </p:nvPr>
        </p:nvSpPr>
        <p:spPr/>
        <p:txBody>
          <a:bodyPr>
            <a:normAutofit/>
          </a:bodyPr>
          <a:lstStyle/>
          <a:p>
            <a:r>
              <a:rPr lang="en-US" dirty="0"/>
              <a:t>Consider: relationship </a:t>
            </a:r>
            <a:r>
              <a:rPr lang="en-US" dirty="0" smtClean="0"/>
              <a:t>between </a:t>
            </a:r>
            <a:r>
              <a:rPr lang="en-US" dirty="0"/>
              <a:t>impact on households and collection plates and pledges</a:t>
            </a:r>
          </a:p>
          <a:p>
            <a:r>
              <a:rPr lang="en-US" u="sng" dirty="0"/>
              <a:t>The main source of the Diocese’s revenue is derived from Assessment which is indirectly </a:t>
            </a:r>
            <a:r>
              <a:rPr lang="en-US" u="sng" dirty="0" smtClean="0"/>
              <a:t>our </a:t>
            </a:r>
            <a:r>
              <a:rPr lang="en-US" u="sng" dirty="0"/>
              <a:t>financial contribution to the church</a:t>
            </a:r>
            <a:endParaRPr lang="en-TT" u="sng" dirty="0"/>
          </a:p>
          <a:p>
            <a:pPr marL="0" indent="0">
              <a:buNone/>
            </a:pPr>
            <a:r>
              <a:rPr lang="en-US" dirty="0" smtClean="0">
                <a:solidFill>
                  <a:srgbClr val="FF0000"/>
                </a:solidFill>
              </a:rPr>
              <a:t>Advice from Bishop</a:t>
            </a:r>
          </a:p>
          <a:p>
            <a:r>
              <a:rPr lang="en-US" dirty="0" smtClean="0"/>
              <a:t>Become more disciplined with our financial affairs</a:t>
            </a:r>
          </a:p>
          <a:p>
            <a:r>
              <a:rPr lang="en-US" dirty="0" smtClean="0"/>
              <a:t>Ensure that fiscal policies of the church are aligned to those of the country</a:t>
            </a:r>
          </a:p>
        </p:txBody>
      </p:sp>
      <p:sp>
        <p:nvSpPr>
          <p:cNvPr id="2" name="Footer Placeholder 1"/>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23565257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solidFill>
                  <a:srgbClr val="002060"/>
                </a:solidFill>
              </a:rPr>
              <a:t>Calls and Reminders(1)</a:t>
            </a:r>
            <a:endParaRPr lang="en-TT" b="1" dirty="0">
              <a:solidFill>
                <a:srgbClr val="002060"/>
              </a:solidFill>
            </a:endParaRPr>
          </a:p>
        </p:txBody>
      </p:sp>
      <p:sp>
        <p:nvSpPr>
          <p:cNvPr id="4" name="Content Placeholder 3"/>
          <p:cNvSpPr>
            <a:spLocks noGrp="1"/>
          </p:cNvSpPr>
          <p:nvPr>
            <p:ph idx="1"/>
          </p:nvPr>
        </p:nvSpPr>
        <p:spPr/>
        <p:txBody>
          <a:bodyPr/>
          <a:lstStyle/>
          <a:p>
            <a:r>
              <a:rPr lang="en-US" dirty="0" smtClean="0"/>
              <a:t>Vestry asked to be more vigilant and exercise a level of frugality</a:t>
            </a:r>
          </a:p>
          <a:p>
            <a:pPr lvl="1"/>
            <a:r>
              <a:rPr lang="en-US" dirty="0" smtClean="0"/>
              <a:t>Prioritize projects </a:t>
            </a:r>
            <a:r>
              <a:rPr lang="en-US" dirty="0" err="1" smtClean="0"/>
              <a:t>eg</a:t>
            </a:r>
            <a:r>
              <a:rPr lang="en-US" dirty="0" smtClean="0"/>
              <a:t>. Ensuring comfort and safety of congregation. (encouragement)</a:t>
            </a:r>
          </a:p>
          <a:p>
            <a:pPr lvl="1"/>
            <a:r>
              <a:rPr lang="en-US" dirty="0" smtClean="0"/>
              <a:t> Guiding principle-Value  for money</a:t>
            </a:r>
            <a:endParaRPr lang="en-TT" dirty="0"/>
          </a:p>
        </p:txBody>
      </p:sp>
      <p:sp>
        <p:nvSpPr>
          <p:cNvPr id="2" name="Footer Placeholder 1"/>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2074860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Calls and </a:t>
            </a:r>
            <a:r>
              <a:rPr lang="en-US" b="1" dirty="0" smtClean="0">
                <a:solidFill>
                  <a:srgbClr val="002060"/>
                </a:solidFill>
              </a:rPr>
              <a:t>Reminders(2)</a:t>
            </a:r>
            <a:endParaRPr lang="en-TT" b="1" dirty="0">
              <a:solidFill>
                <a:srgbClr val="002060"/>
              </a:solidFill>
            </a:endParaRPr>
          </a:p>
        </p:txBody>
      </p:sp>
      <p:sp>
        <p:nvSpPr>
          <p:cNvPr id="3" name="Content Placeholder 2"/>
          <p:cNvSpPr>
            <a:spLocks noGrp="1"/>
          </p:cNvSpPr>
          <p:nvPr>
            <p:ph idx="1"/>
          </p:nvPr>
        </p:nvSpPr>
        <p:spPr/>
        <p:txBody>
          <a:bodyPr/>
          <a:lstStyle/>
          <a:p>
            <a:r>
              <a:rPr lang="en-US" dirty="0" smtClean="0"/>
              <a:t>Higher level of accountability</a:t>
            </a:r>
          </a:p>
          <a:p>
            <a:r>
              <a:rPr lang="en-US" dirty="0" smtClean="0"/>
              <a:t>Adherence to budgets</a:t>
            </a:r>
          </a:p>
          <a:p>
            <a:r>
              <a:rPr lang="en-US" dirty="0" smtClean="0"/>
              <a:t>Maintenance of accurate records </a:t>
            </a:r>
          </a:p>
          <a:p>
            <a:r>
              <a:rPr lang="en-US" dirty="0" smtClean="0"/>
              <a:t>Importance of reporting</a:t>
            </a:r>
          </a:p>
          <a:p>
            <a:r>
              <a:rPr lang="en-US" dirty="0" smtClean="0"/>
              <a:t>Recommendation to make more use of technology</a:t>
            </a:r>
          </a:p>
          <a:p>
            <a:endParaRPr lang="en-US" dirty="0"/>
          </a:p>
          <a:p>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4139496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803309"/>
          </a:xfrm>
        </p:spPr>
        <p:txBody>
          <a:bodyPr>
            <a:normAutofit fontScale="90000"/>
          </a:bodyPr>
          <a:lstStyle/>
          <a:p>
            <a:r>
              <a:rPr lang="en-US" b="1" dirty="0" smtClean="0">
                <a:solidFill>
                  <a:schemeClr val="accent1">
                    <a:lumMod val="75000"/>
                  </a:schemeClr>
                </a:solidFill>
              </a:rPr>
              <a:t/>
            </a:r>
            <a:br>
              <a:rPr lang="en-US" b="1" dirty="0" smtClean="0">
                <a:solidFill>
                  <a:schemeClr val="accent1">
                    <a:lumMod val="75000"/>
                  </a:schemeClr>
                </a:solidFill>
              </a:rPr>
            </a:br>
            <a:r>
              <a:rPr lang="en-US" b="1" dirty="0" smtClean="0">
                <a:solidFill>
                  <a:schemeClr val="accent1">
                    <a:lumMod val="75000"/>
                  </a:schemeClr>
                </a:solidFill>
              </a:rPr>
              <a:t>Theme- (  Sub theme -</a:t>
            </a:r>
            <a:r>
              <a:rPr lang="en-US" b="1" dirty="0" err="1" smtClean="0">
                <a:solidFill>
                  <a:schemeClr val="accent1">
                    <a:lumMod val="75000"/>
                  </a:schemeClr>
                </a:solidFill>
              </a:rPr>
              <a:t>GuideD</a:t>
            </a:r>
            <a:r>
              <a:rPr lang="en-US" b="1" dirty="0" smtClean="0">
                <a:solidFill>
                  <a:schemeClr val="accent1">
                    <a:lumMod val="75000"/>
                  </a:schemeClr>
                </a:solidFill>
              </a:rPr>
              <a:t> synod)</a:t>
            </a:r>
            <a:br>
              <a:rPr lang="en-US" b="1" dirty="0" smtClean="0">
                <a:solidFill>
                  <a:schemeClr val="accent1">
                    <a:lumMod val="75000"/>
                  </a:schemeClr>
                </a:solidFill>
              </a:rPr>
            </a:br>
            <a:r>
              <a:rPr lang="en-US" b="1" dirty="0" smtClean="0">
                <a:solidFill>
                  <a:schemeClr val="accent2">
                    <a:lumMod val="75000"/>
                  </a:schemeClr>
                </a:solidFill>
              </a:rPr>
              <a:t>MAKING </a:t>
            </a:r>
            <a:r>
              <a:rPr lang="en-US" b="1" dirty="0">
                <a:solidFill>
                  <a:schemeClr val="accent2">
                    <a:lumMod val="75000"/>
                  </a:schemeClr>
                </a:solidFill>
              </a:rPr>
              <a:t>DISCIPLES TODAY</a:t>
            </a:r>
            <a:br>
              <a:rPr lang="en-US" b="1" dirty="0">
                <a:solidFill>
                  <a:schemeClr val="accent2">
                    <a:lumMod val="75000"/>
                  </a:schemeClr>
                </a:solidFill>
              </a:rPr>
            </a:br>
            <a:endParaRPr lang="en-TT" b="1" dirty="0">
              <a:solidFill>
                <a:schemeClr val="accent1">
                  <a:lumMod val="75000"/>
                </a:schemeClr>
              </a:solidFill>
            </a:endParaRPr>
          </a:p>
        </p:txBody>
      </p:sp>
      <p:sp>
        <p:nvSpPr>
          <p:cNvPr id="3" name="Content Placeholder 2"/>
          <p:cNvSpPr>
            <a:spLocks noGrp="1"/>
          </p:cNvSpPr>
          <p:nvPr>
            <p:ph idx="1"/>
          </p:nvPr>
        </p:nvSpPr>
        <p:spPr/>
        <p:txBody>
          <a:bodyPr/>
          <a:lstStyle/>
          <a:p>
            <a:endParaRPr lang="en-US" dirty="0" smtClean="0"/>
          </a:p>
          <a:p>
            <a:r>
              <a:rPr lang="en-US" dirty="0" smtClean="0"/>
              <a:t>Intentional </a:t>
            </a:r>
            <a:r>
              <a:rPr lang="en-US" dirty="0"/>
              <a:t>Discipleship and Disciple – </a:t>
            </a:r>
            <a:r>
              <a:rPr lang="en-US" dirty="0" smtClean="0"/>
              <a:t>Making  (Lent 2018- Advent 2019)</a:t>
            </a:r>
          </a:p>
          <a:p>
            <a:endParaRPr lang="en-US" dirty="0"/>
          </a:p>
          <a:p>
            <a:r>
              <a:rPr lang="en-US" dirty="0" smtClean="0"/>
              <a:t>(WI Anglican Province drew its mandate from)</a:t>
            </a:r>
            <a:endParaRPr lang="en-US" dirty="0"/>
          </a:p>
          <a:p>
            <a:pPr lvl="1"/>
            <a:r>
              <a:rPr lang="en-US" dirty="0" smtClean="0"/>
              <a:t>A </a:t>
            </a:r>
            <a:r>
              <a:rPr lang="en-US" dirty="0">
                <a:solidFill>
                  <a:schemeClr val="accent6"/>
                </a:solidFill>
              </a:rPr>
              <a:t>resolution</a:t>
            </a:r>
            <a:r>
              <a:rPr lang="en-US" dirty="0"/>
              <a:t> taken at a meeting in 2016 called on the Anglican communion to pursue the process of Intentional Discipleship and Disciple </a:t>
            </a:r>
            <a:r>
              <a:rPr lang="en-US" dirty="0" smtClean="0"/>
              <a:t>Making</a:t>
            </a:r>
          </a:p>
          <a:p>
            <a:pPr lvl="1"/>
            <a:endParaRPr lang="en-US" dirty="0" smtClean="0"/>
          </a:p>
          <a:p>
            <a:pPr lvl="1"/>
            <a:endParaRPr lang="en-US" dirty="0"/>
          </a:p>
          <a:p>
            <a:pPr lvl="1"/>
            <a:endParaRPr lang="en-TT" b="1" dirty="0">
              <a:solidFill>
                <a:schemeClr val="accent2">
                  <a:lumMod val="75000"/>
                </a:schemeClr>
              </a:solidFill>
            </a:endParaRPr>
          </a:p>
          <a:p>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14681340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Calls and </a:t>
            </a:r>
            <a:r>
              <a:rPr lang="en-US" b="1" dirty="0" smtClean="0">
                <a:solidFill>
                  <a:srgbClr val="0070C0"/>
                </a:solidFill>
              </a:rPr>
              <a:t>Reminders(3)</a:t>
            </a:r>
            <a:endParaRPr lang="en-TT" b="1" dirty="0">
              <a:solidFill>
                <a:srgbClr val="0070C0"/>
              </a:solidFill>
            </a:endParaRPr>
          </a:p>
        </p:txBody>
      </p:sp>
      <p:sp>
        <p:nvSpPr>
          <p:cNvPr id="3" name="Content Placeholder 2"/>
          <p:cNvSpPr>
            <a:spLocks noGrp="1"/>
          </p:cNvSpPr>
          <p:nvPr>
            <p:ph idx="1"/>
          </p:nvPr>
        </p:nvSpPr>
        <p:spPr/>
        <p:txBody>
          <a:bodyPr/>
          <a:lstStyle/>
          <a:p>
            <a:r>
              <a:rPr lang="en-US" dirty="0" smtClean="0"/>
              <a:t>Need for creative pastoral initiatives</a:t>
            </a:r>
          </a:p>
          <a:p>
            <a:pPr lvl="1"/>
            <a:r>
              <a:rPr lang="en-US" sz="3600" b="1" dirty="0" smtClean="0">
                <a:solidFill>
                  <a:srgbClr val="FFC000"/>
                </a:solidFill>
              </a:rPr>
              <a:t>We all have an opportunity to turn straw into Gold for the Kingdom</a:t>
            </a:r>
            <a:endParaRPr lang="en-TT" sz="3600" b="1" dirty="0">
              <a:solidFill>
                <a:srgbClr val="FFC000"/>
              </a:solidFill>
            </a:endParaRPr>
          </a:p>
        </p:txBody>
      </p:sp>
      <p:sp>
        <p:nvSpPr>
          <p:cNvPr id="4" name="Footer Placeholder 3"/>
          <p:cNvSpPr>
            <a:spLocks noGrp="1"/>
          </p:cNvSpPr>
          <p:nvPr>
            <p:ph type="ftr" sz="quarter" idx="11"/>
          </p:nvPr>
        </p:nvSpPr>
        <p:spPr/>
        <p:txBody>
          <a:bodyPr/>
          <a:lstStyle/>
          <a:p>
            <a:r>
              <a:rPr lang="en-TT" smtClean="0"/>
              <a:t>Andra Salandy</a:t>
            </a:r>
            <a:endParaRPr lang="en-TT"/>
          </a:p>
        </p:txBody>
      </p:sp>
      <p:pic>
        <p:nvPicPr>
          <p:cNvPr id="5" name="Picture 4"/>
          <p:cNvPicPr>
            <a:picLocks noChangeAspect="1"/>
          </p:cNvPicPr>
          <p:nvPr/>
        </p:nvPicPr>
        <p:blipFill>
          <a:blip r:embed="rId2"/>
          <a:stretch>
            <a:fillRect/>
          </a:stretch>
        </p:blipFill>
        <p:spPr>
          <a:xfrm>
            <a:off x="8612505" y="3481387"/>
            <a:ext cx="2647950" cy="1724025"/>
          </a:xfrm>
          <a:prstGeom prst="rect">
            <a:avLst/>
          </a:prstGeom>
        </p:spPr>
      </p:pic>
    </p:spTree>
    <p:extLst>
      <p:ext uri="{BB962C8B-B14F-4D97-AF65-F5344CB8AC3E}">
        <p14:creationId xmlns:p14="http://schemas.microsoft.com/office/powerpoint/2010/main" val="37929696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Day 1</a:t>
            </a:r>
            <a:endParaRPr lang="en-TT" b="1" dirty="0"/>
          </a:p>
        </p:txBody>
      </p:sp>
      <p:sp>
        <p:nvSpPr>
          <p:cNvPr id="3" name="Content Placeholder 2"/>
          <p:cNvSpPr>
            <a:spLocks noGrp="1"/>
          </p:cNvSpPr>
          <p:nvPr>
            <p:ph idx="1"/>
          </p:nvPr>
        </p:nvSpPr>
        <p:spPr>
          <a:xfrm>
            <a:off x="7040880" y="987425"/>
            <a:ext cx="4314508" cy="4873625"/>
          </a:xfrm>
        </p:spPr>
        <p:txBody>
          <a:bodyPr>
            <a:normAutofit/>
          </a:bodyPr>
          <a:lstStyle/>
          <a:p>
            <a:r>
              <a:rPr lang="en-US" dirty="0"/>
              <a:t>Regional Reports  and discussions  in the context of ITACTT Strategic plan 2016/2020 Vision/Mission/Core </a:t>
            </a:r>
            <a:r>
              <a:rPr lang="en-US" dirty="0" smtClean="0"/>
              <a:t>Values- Operational Plan </a:t>
            </a:r>
          </a:p>
          <a:p>
            <a:endParaRPr lang="en-US" dirty="0"/>
          </a:p>
          <a:p>
            <a:r>
              <a:rPr lang="en-US" dirty="0" smtClean="0">
                <a:solidFill>
                  <a:srgbClr val="FF0000"/>
                </a:solidFill>
              </a:rPr>
              <a:t>Comparing expected deliverables </a:t>
            </a:r>
            <a:r>
              <a:rPr lang="en-US" dirty="0">
                <a:solidFill>
                  <a:srgbClr val="FF0000"/>
                </a:solidFill>
              </a:rPr>
              <a:t>with actual achievements </a:t>
            </a:r>
            <a:endParaRPr lang="en-US" dirty="0" smtClean="0">
              <a:solidFill>
                <a:srgbClr val="FF0000"/>
              </a:solidFill>
            </a:endParaRPr>
          </a:p>
          <a:p>
            <a:r>
              <a:rPr lang="en-US" dirty="0" smtClean="0"/>
              <a:t>Opportunity for self assessment</a:t>
            </a:r>
            <a:endParaRPr lang="en-US" dirty="0"/>
          </a:p>
          <a:p>
            <a:endParaRPr lang="en-US" dirty="0"/>
          </a:p>
          <a:p>
            <a:pPr marL="0" indent="0">
              <a:buNone/>
            </a:pPr>
            <a:r>
              <a:rPr lang="en-US" dirty="0" smtClean="0"/>
              <a:t>Monitoring </a:t>
            </a:r>
            <a:r>
              <a:rPr lang="en-US" dirty="0"/>
              <a:t>and Evaluation Team report</a:t>
            </a:r>
          </a:p>
        </p:txBody>
      </p:sp>
      <p:sp>
        <p:nvSpPr>
          <p:cNvPr id="5" name="Text Placeholder 4"/>
          <p:cNvSpPr>
            <a:spLocks noGrp="1"/>
          </p:cNvSpPr>
          <p:nvPr>
            <p:ph type="body" sz="half" idx="2"/>
          </p:nvPr>
        </p:nvSpPr>
        <p:spPr/>
        <p:txBody>
          <a:bodyPr>
            <a:normAutofit fontScale="92500" lnSpcReduction="10000"/>
          </a:bodyPr>
          <a:lstStyle/>
          <a:p>
            <a:pPr marL="571500" indent="-571500">
              <a:buFont typeface="Arial" panose="020B0604020202020204" pitchFamily="34" charset="0"/>
              <a:buChar char="•"/>
            </a:pPr>
            <a:r>
              <a:rPr lang="en-US" sz="4400" dirty="0" smtClean="0">
                <a:solidFill>
                  <a:srgbClr val="FF0000"/>
                </a:solidFill>
              </a:rPr>
              <a:t>Reports and discussions</a:t>
            </a:r>
            <a:endParaRPr lang="en-US" sz="4400" dirty="0"/>
          </a:p>
          <a:p>
            <a:endParaRPr lang="en-TT" sz="4400"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39599441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Action Plans</a:t>
            </a:r>
            <a:endParaRPr lang="en-TT" dirty="0"/>
          </a:p>
        </p:txBody>
      </p:sp>
      <p:sp>
        <p:nvSpPr>
          <p:cNvPr id="7" name="Content Placeholder 6"/>
          <p:cNvSpPr>
            <a:spLocks noGrp="1"/>
          </p:cNvSpPr>
          <p:nvPr>
            <p:ph idx="1"/>
          </p:nvPr>
        </p:nvSpPr>
        <p:spPr/>
        <p:txBody>
          <a:bodyPr/>
          <a:lstStyle/>
          <a:p>
            <a:pPr marL="0" indent="0">
              <a:buNone/>
            </a:pPr>
            <a:r>
              <a:rPr lang="en-US" i="1" dirty="0"/>
              <a:t>Each Parish shall develop annual Action Plans extracted from the Operational Plan of the strategic document and continuous evaluation will be accomplished through</a:t>
            </a:r>
            <a:r>
              <a:rPr lang="en-US" dirty="0"/>
              <a:t>: </a:t>
            </a:r>
            <a:endParaRPr lang="en-US" dirty="0" smtClean="0"/>
          </a:p>
          <a:p>
            <a:pPr marL="0" indent="0">
              <a:buNone/>
            </a:pPr>
            <a:r>
              <a:rPr lang="en-US" dirty="0" smtClean="0"/>
              <a:t>1</a:t>
            </a:r>
            <a:r>
              <a:rPr lang="en-US" dirty="0"/>
              <a:t>. Monthly reports on activities within each parish </a:t>
            </a:r>
            <a:endParaRPr lang="en-US" dirty="0" smtClean="0"/>
          </a:p>
          <a:p>
            <a:pPr marL="0" indent="0">
              <a:buNone/>
            </a:pPr>
            <a:r>
              <a:rPr lang="en-US" dirty="0" smtClean="0"/>
              <a:t>2</a:t>
            </a:r>
            <a:r>
              <a:rPr lang="en-US" dirty="0"/>
              <a:t>. Quarterly reports on achievements of stated objectives </a:t>
            </a:r>
            <a:endParaRPr lang="en-US" dirty="0" smtClean="0"/>
          </a:p>
          <a:p>
            <a:pPr marL="0" indent="0">
              <a:buNone/>
            </a:pPr>
            <a:r>
              <a:rPr lang="en-US" dirty="0" smtClean="0"/>
              <a:t>3</a:t>
            </a:r>
            <a:r>
              <a:rPr lang="en-US" dirty="0"/>
              <a:t>. </a:t>
            </a:r>
            <a:r>
              <a:rPr lang="en-US" dirty="0">
                <a:solidFill>
                  <a:srgbClr val="FF0000"/>
                </a:solidFill>
              </a:rPr>
              <a:t>Annual review comparing deliverables with actual </a:t>
            </a:r>
            <a:r>
              <a:rPr lang="en-US" dirty="0" smtClean="0">
                <a:solidFill>
                  <a:srgbClr val="FF0000"/>
                </a:solidFill>
              </a:rPr>
              <a:t>achievements</a:t>
            </a:r>
          </a:p>
          <a:p>
            <a:pPr marL="0" indent="0">
              <a:buNone/>
            </a:pPr>
            <a:r>
              <a:rPr lang="en-US" dirty="0" smtClean="0"/>
              <a:t> </a:t>
            </a:r>
            <a:r>
              <a:rPr lang="en-US" dirty="0"/>
              <a:t>4. Annual Review of Transformation </a:t>
            </a:r>
            <a:r>
              <a:rPr lang="en-US" dirty="0" smtClean="0"/>
              <a:t>processes</a:t>
            </a:r>
          </a:p>
          <a:p>
            <a:pPr marL="0" indent="0">
              <a:buNone/>
            </a:pPr>
            <a:r>
              <a:rPr lang="en-US" dirty="0" smtClean="0"/>
              <a:t> </a:t>
            </a:r>
            <a:r>
              <a:rPr lang="en-US" dirty="0"/>
              <a:t>5. Annual Review of Financial Performance</a:t>
            </a:r>
          </a:p>
        </p:txBody>
      </p:sp>
      <p:sp>
        <p:nvSpPr>
          <p:cNvPr id="5" name="Footer Placeholder 4"/>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15415181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endParaRPr lang="en-TT" b="1" dirty="0"/>
          </a:p>
        </p:txBody>
      </p:sp>
      <p:sp>
        <p:nvSpPr>
          <p:cNvPr id="3" name="Content Placeholder 2"/>
          <p:cNvSpPr>
            <a:spLocks noGrp="1"/>
          </p:cNvSpPr>
          <p:nvPr>
            <p:ph idx="1"/>
          </p:nvPr>
        </p:nvSpPr>
        <p:spPr/>
        <p:txBody>
          <a:bodyPr>
            <a:normAutofit/>
          </a:bodyPr>
          <a:lstStyle/>
          <a:p>
            <a:pPr marL="0" indent="0">
              <a:buNone/>
            </a:pPr>
            <a:r>
              <a:rPr lang="en-US" dirty="0" smtClean="0"/>
              <a:t>1</a:t>
            </a:r>
            <a:r>
              <a:rPr lang="en-US" dirty="0"/>
              <a:t>. Leadership </a:t>
            </a:r>
            <a:r>
              <a:rPr lang="en-US" dirty="0" smtClean="0"/>
              <a:t>Development</a:t>
            </a:r>
          </a:p>
          <a:p>
            <a:pPr marL="0" indent="0">
              <a:buNone/>
            </a:pPr>
            <a:r>
              <a:rPr lang="en-US" dirty="0" smtClean="0"/>
              <a:t>2. Christian </a:t>
            </a:r>
            <a:r>
              <a:rPr lang="en-US" dirty="0"/>
              <a:t>Education </a:t>
            </a:r>
            <a:endParaRPr lang="en-US" dirty="0" smtClean="0"/>
          </a:p>
          <a:p>
            <a:pPr marL="0" indent="0">
              <a:buNone/>
            </a:pPr>
            <a:r>
              <a:rPr lang="en-US" dirty="0" smtClean="0"/>
              <a:t>3</a:t>
            </a:r>
            <a:r>
              <a:rPr lang="en-US" dirty="0"/>
              <a:t>. </a:t>
            </a:r>
            <a:r>
              <a:rPr lang="en-US" dirty="0" smtClean="0"/>
              <a:t>Utilization </a:t>
            </a:r>
            <a:r>
              <a:rPr lang="en-US" dirty="0"/>
              <a:t>of Physical and Human Resources </a:t>
            </a:r>
            <a:endParaRPr lang="en-US" dirty="0" smtClean="0"/>
          </a:p>
          <a:p>
            <a:pPr marL="0" indent="0">
              <a:buNone/>
            </a:pPr>
            <a:r>
              <a:rPr lang="en-US" dirty="0" smtClean="0"/>
              <a:t>4</a:t>
            </a:r>
            <a:r>
              <a:rPr lang="en-US" dirty="0"/>
              <a:t>. Youth Empowerment </a:t>
            </a:r>
            <a:endParaRPr lang="en-US" dirty="0" smtClean="0"/>
          </a:p>
          <a:p>
            <a:pPr marL="0" indent="0">
              <a:buNone/>
            </a:pPr>
            <a:r>
              <a:rPr lang="en-US" dirty="0" smtClean="0"/>
              <a:t>5</a:t>
            </a:r>
            <a:r>
              <a:rPr lang="en-US" dirty="0"/>
              <a:t>. Management of Finance </a:t>
            </a:r>
            <a:endParaRPr lang="en-US" dirty="0" smtClean="0"/>
          </a:p>
          <a:p>
            <a:pPr marL="0" indent="0">
              <a:buNone/>
            </a:pPr>
            <a:r>
              <a:rPr lang="en-US" dirty="0" smtClean="0"/>
              <a:t>6</a:t>
            </a:r>
            <a:r>
              <a:rPr lang="en-US" dirty="0"/>
              <a:t>. Process of Reconciliation </a:t>
            </a:r>
            <a:endParaRPr lang="en-US" dirty="0" smtClean="0"/>
          </a:p>
          <a:p>
            <a:pPr marL="0" indent="0">
              <a:buNone/>
            </a:pPr>
            <a:r>
              <a:rPr lang="en-US" dirty="0" smtClean="0"/>
              <a:t>7</a:t>
            </a:r>
            <a:r>
              <a:rPr lang="en-US" dirty="0"/>
              <a:t>. Church Development</a:t>
            </a:r>
          </a:p>
        </p:txBody>
      </p:sp>
      <p:sp>
        <p:nvSpPr>
          <p:cNvPr id="5" name="Text Placeholder 4"/>
          <p:cNvSpPr>
            <a:spLocks noGrp="1"/>
          </p:cNvSpPr>
          <p:nvPr>
            <p:ph type="body" sz="half" idx="2"/>
          </p:nvPr>
        </p:nvSpPr>
        <p:spPr>
          <a:xfrm>
            <a:off x="839788" y="1149531"/>
            <a:ext cx="3932237" cy="4719457"/>
          </a:xfrm>
        </p:spPr>
        <p:txBody>
          <a:bodyPr>
            <a:normAutofit/>
          </a:bodyPr>
          <a:lstStyle/>
          <a:p>
            <a:pPr algn="ctr"/>
            <a:r>
              <a:rPr lang="en-US" sz="4400" dirty="0" smtClean="0">
                <a:solidFill>
                  <a:srgbClr val="FF0000"/>
                </a:solidFill>
              </a:rPr>
              <a:t>Strategic </a:t>
            </a:r>
            <a:r>
              <a:rPr lang="en-US" sz="4400" dirty="0">
                <a:solidFill>
                  <a:srgbClr val="FF0000"/>
                </a:solidFill>
              </a:rPr>
              <a:t>priorities</a:t>
            </a:r>
          </a:p>
          <a:p>
            <a:endParaRPr lang="en-US" sz="4400" dirty="0" smtClean="0"/>
          </a:p>
          <a:p>
            <a:endParaRPr lang="en-US" sz="4400" dirty="0"/>
          </a:p>
          <a:p>
            <a:endParaRPr lang="en-TT" sz="4400"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T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Andra Salandy</a:t>
            </a:r>
            <a:endParaRPr kumimoji="0" lang="en-T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15633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Reports (1)</a:t>
            </a:r>
            <a:endParaRPr lang="en-TT" b="1"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r>
              <a:rPr lang="en-US" dirty="0"/>
              <a:t>The prescribed format for reporting to Synod </a:t>
            </a:r>
            <a:r>
              <a:rPr lang="en-US" dirty="0" smtClean="0"/>
              <a:t>did </a:t>
            </a:r>
            <a:r>
              <a:rPr lang="en-US" dirty="0"/>
              <a:t>not require parishes to report on </a:t>
            </a:r>
            <a:r>
              <a:rPr lang="en-US" dirty="0" smtClean="0"/>
              <a:t>activities under the 7 priorities– </a:t>
            </a:r>
            <a:r>
              <a:rPr lang="en-US" dirty="0"/>
              <a:t>Strategic Plan. </a:t>
            </a:r>
            <a:endParaRPr lang="en-US" dirty="0" smtClean="0"/>
          </a:p>
          <a:p>
            <a:r>
              <a:rPr lang="en-US" dirty="0" smtClean="0"/>
              <a:t>However</a:t>
            </a:r>
            <a:r>
              <a:rPr lang="en-US" dirty="0"/>
              <a:t>, a number of parishes </a:t>
            </a:r>
            <a:r>
              <a:rPr lang="en-US" dirty="0" smtClean="0"/>
              <a:t>had  </a:t>
            </a:r>
            <a:r>
              <a:rPr lang="en-US" dirty="0"/>
              <a:t>embraced the implementation of the Plan to varying degrees and as such, </a:t>
            </a:r>
            <a:r>
              <a:rPr lang="en-US" dirty="0" smtClean="0"/>
              <a:t>included  </a:t>
            </a:r>
            <a:r>
              <a:rPr lang="en-US" dirty="0"/>
              <a:t>activities in their reports to highlight efforts made in anticipation of a new format of          </a:t>
            </a:r>
            <a:r>
              <a:rPr lang="en-US" dirty="0" smtClean="0"/>
              <a:t>reporting.</a:t>
            </a:r>
          </a:p>
          <a:p>
            <a:endParaRPr lang="en-US" dirty="0" smtClean="0"/>
          </a:p>
          <a:p>
            <a:r>
              <a:rPr lang="en-US" dirty="0">
                <a:solidFill>
                  <a:srgbClr val="FF0000"/>
                </a:solidFill>
              </a:rPr>
              <a:t>St. Barnabas: </a:t>
            </a:r>
            <a:r>
              <a:rPr lang="en-US" dirty="0" smtClean="0">
                <a:solidFill>
                  <a:srgbClr val="FF0000"/>
                </a:solidFill>
              </a:rPr>
              <a:t>This </a:t>
            </a:r>
            <a:r>
              <a:rPr lang="en-US" dirty="0">
                <a:solidFill>
                  <a:srgbClr val="FF0000"/>
                </a:solidFill>
              </a:rPr>
              <a:t>Parish </a:t>
            </a:r>
            <a:r>
              <a:rPr lang="en-US" dirty="0" smtClean="0">
                <a:solidFill>
                  <a:srgbClr val="FF0000"/>
                </a:solidFill>
              </a:rPr>
              <a:t>had organized </a:t>
            </a:r>
            <a:r>
              <a:rPr lang="en-US" dirty="0">
                <a:solidFill>
                  <a:srgbClr val="FF0000"/>
                </a:solidFill>
              </a:rPr>
              <a:t>all its existing Ministries around the Strategic </a:t>
            </a:r>
            <a:r>
              <a:rPr lang="en-US" dirty="0" smtClean="0">
                <a:solidFill>
                  <a:srgbClr val="FF0000"/>
                </a:solidFill>
              </a:rPr>
              <a:t>priorities </a:t>
            </a:r>
            <a:r>
              <a:rPr lang="en-US" dirty="0">
                <a:solidFill>
                  <a:srgbClr val="FF0000"/>
                </a:solidFill>
              </a:rPr>
              <a:t>of the Plan. </a:t>
            </a:r>
            <a:endParaRPr lang="en-US" dirty="0" smtClean="0">
              <a:solidFill>
                <a:srgbClr val="FF0000"/>
              </a:solidFill>
            </a:endParaRPr>
          </a:p>
          <a:p>
            <a:r>
              <a:rPr lang="en-US" dirty="0" smtClean="0"/>
              <a:t>. </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3846199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Reports (2)</a:t>
            </a:r>
            <a:endParaRPr lang="en-TT" b="1" dirty="0">
              <a:solidFill>
                <a:srgbClr val="0070C0"/>
              </a:solidFill>
            </a:endParaRPr>
          </a:p>
        </p:txBody>
      </p:sp>
      <p:sp>
        <p:nvSpPr>
          <p:cNvPr id="5" name="Content Placeholder 4"/>
          <p:cNvSpPr>
            <a:spLocks noGrp="1"/>
          </p:cNvSpPr>
          <p:nvPr>
            <p:ph sz="half" idx="1"/>
          </p:nvPr>
        </p:nvSpPr>
        <p:spPr/>
        <p:txBody>
          <a:bodyPr>
            <a:normAutofit lnSpcReduction="10000"/>
          </a:bodyPr>
          <a:lstStyle/>
          <a:p>
            <a:r>
              <a:rPr lang="en-TT" b="1" dirty="0"/>
              <a:t>CENTRAL ADMINISTRATION  </a:t>
            </a:r>
            <a:endParaRPr lang="en-TT" dirty="0"/>
          </a:p>
          <a:p>
            <a:r>
              <a:rPr lang="en-TT" dirty="0"/>
              <a:t>DIOCESAN COUNCIL  </a:t>
            </a:r>
          </a:p>
          <a:p>
            <a:r>
              <a:rPr lang="en-TT" dirty="0"/>
              <a:t> BOARD OF FINANCE </a:t>
            </a:r>
          </a:p>
          <a:p>
            <a:r>
              <a:rPr lang="en-TT" dirty="0"/>
              <a:t>BUILDING AND LANDS </a:t>
            </a:r>
          </a:p>
          <a:p>
            <a:r>
              <a:rPr lang="en-TT" dirty="0"/>
              <a:t> OCCUPATONAL SAFETY AND HEALTH COMMITTEE  </a:t>
            </a:r>
          </a:p>
          <a:p>
            <a:r>
              <a:rPr lang="en-TT" dirty="0"/>
              <a:t>DIOCESAN COMMUNICATIONS COMMITTEE </a:t>
            </a:r>
          </a:p>
          <a:p>
            <a:endParaRPr lang="en-TT" dirty="0"/>
          </a:p>
        </p:txBody>
      </p:sp>
      <p:sp>
        <p:nvSpPr>
          <p:cNvPr id="6" name="Content Placeholder 5"/>
          <p:cNvSpPr>
            <a:spLocks noGrp="1"/>
          </p:cNvSpPr>
          <p:nvPr>
            <p:ph sz="half" idx="2"/>
          </p:nvPr>
        </p:nvSpPr>
        <p:spPr/>
        <p:txBody>
          <a:bodyPr>
            <a:normAutofit lnSpcReduction="10000"/>
          </a:bodyPr>
          <a:lstStyle/>
          <a:p>
            <a:r>
              <a:rPr lang="en-TT" b="1" dirty="0"/>
              <a:t>REGIONAL ADMINISTRATION </a:t>
            </a:r>
            <a:endParaRPr lang="en-TT" dirty="0"/>
          </a:p>
          <a:p>
            <a:r>
              <a:rPr lang="en-TT" dirty="0"/>
              <a:t>NORTH EAST REGIONAL COUNCIL </a:t>
            </a:r>
          </a:p>
          <a:p>
            <a:r>
              <a:rPr lang="en-TT" dirty="0"/>
              <a:t>NORTH WEST REGIONAL COUNCIL </a:t>
            </a:r>
          </a:p>
          <a:p>
            <a:r>
              <a:rPr lang="en-TT" dirty="0"/>
              <a:t> </a:t>
            </a:r>
            <a:r>
              <a:rPr lang="en-TT" dirty="0" smtClean="0"/>
              <a:t>SOUTH </a:t>
            </a:r>
            <a:r>
              <a:rPr lang="en-TT" dirty="0"/>
              <a:t>REGIONAL COUNCIL  </a:t>
            </a:r>
          </a:p>
          <a:p>
            <a:r>
              <a:rPr lang="en-TT" dirty="0"/>
              <a:t>TOBAGO REGIONAL COUNCIL</a:t>
            </a:r>
            <a:r>
              <a:rPr lang="en-TT" b="1" dirty="0"/>
              <a:t> </a:t>
            </a:r>
            <a:endParaRPr lang="en-TT" dirty="0"/>
          </a:p>
          <a:p>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18150622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Reports (3)- MINISTRY</a:t>
            </a:r>
            <a:endParaRPr lang="en-TT" b="1" dirty="0">
              <a:solidFill>
                <a:srgbClr val="0070C0"/>
              </a:solidFill>
            </a:endParaRPr>
          </a:p>
        </p:txBody>
      </p:sp>
      <p:sp>
        <p:nvSpPr>
          <p:cNvPr id="5" name="Content Placeholder 4"/>
          <p:cNvSpPr>
            <a:spLocks noGrp="1"/>
          </p:cNvSpPr>
          <p:nvPr>
            <p:ph sz="half" idx="1"/>
          </p:nvPr>
        </p:nvSpPr>
        <p:spPr/>
        <p:txBody>
          <a:bodyPr>
            <a:normAutofit fontScale="47500" lnSpcReduction="20000"/>
          </a:bodyPr>
          <a:lstStyle/>
          <a:p>
            <a:r>
              <a:rPr lang="en-TT" b="1" dirty="0" smtClean="0"/>
              <a:t> </a:t>
            </a:r>
            <a:endParaRPr lang="en-TT" dirty="0"/>
          </a:p>
          <a:p>
            <a:r>
              <a:rPr lang="en-TT" dirty="0"/>
              <a:t>CLERGY COUNCIL </a:t>
            </a:r>
          </a:p>
          <a:p>
            <a:r>
              <a:rPr lang="en-TT" dirty="0"/>
              <a:t>COMMISSION ON MINISTRY </a:t>
            </a:r>
          </a:p>
          <a:p>
            <a:r>
              <a:rPr lang="en-TT" dirty="0"/>
              <a:t>DIPLOMA IN THEOLOGICAL STUDIES (</a:t>
            </a:r>
            <a:r>
              <a:rPr lang="en-TT" dirty="0" err="1"/>
              <a:t>Sehon</a:t>
            </a:r>
            <a:r>
              <a:rPr lang="en-TT" dirty="0"/>
              <a:t> </a:t>
            </a:r>
            <a:r>
              <a:rPr lang="en-TT" dirty="0" err="1"/>
              <a:t>Goodridge</a:t>
            </a:r>
            <a:r>
              <a:rPr lang="en-TT" dirty="0"/>
              <a:t>) </a:t>
            </a:r>
          </a:p>
          <a:p>
            <a:r>
              <a:rPr lang="en-TT" dirty="0"/>
              <a:t>CATECHIST  </a:t>
            </a:r>
          </a:p>
          <a:p>
            <a:r>
              <a:rPr lang="en-TT" dirty="0"/>
              <a:t>INSTITUTE OF PASTORAL CARE   </a:t>
            </a:r>
          </a:p>
          <a:p>
            <a:r>
              <a:rPr lang="en-TT" dirty="0"/>
              <a:t>LAY MINISTERS’ </a:t>
            </a:r>
          </a:p>
          <a:p>
            <a:r>
              <a:rPr lang="en-TT" dirty="0"/>
              <a:t>YOUTH AND YOUNG ADULT DEPARTMENT </a:t>
            </a:r>
          </a:p>
          <a:p>
            <a:r>
              <a:rPr lang="en-TT" dirty="0"/>
              <a:t>PRISON MINISTRY   </a:t>
            </a:r>
          </a:p>
          <a:p>
            <a:r>
              <a:rPr lang="en-TT" dirty="0"/>
              <a:t>CHRISTIAN EDUCATION </a:t>
            </a:r>
          </a:p>
        </p:txBody>
      </p:sp>
      <p:sp>
        <p:nvSpPr>
          <p:cNvPr id="6" name="Content Placeholder 5"/>
          <p:cNvSpPr>
            <a:spLocks noGrp="1"/>
          </p:cNvSpPr>
          <p:nvPr>
            <p:ph sz="half" idx="2"/>
          </p:nvPr>
        </p:nvSpPr>
        <p:spPr/>
        <p:txBody>
          <a:bodyPr>
            <a:normAutofit fontScale="47500" lnSpcReduction="20000"/>
          </a:bodyPr>
          <a:lstStyle/>
          <a:p>
            <a:pPr marL="0" indent="0">
              <a:buNone/>
            </a:pPr>
            <a:endParaRPr lang="en-US" dirty="0" smtClean="0"/>
          </a:p>
          <a:p>
            <a:r>
              <a:rPr lang="en-TT" dirty="0"/>
              <a:t>SERVERS GUILD </a:t>
            </a:r>
          </a:p>
          <a:p>
            <a:r>
              <a:rPr lang="en-TT" dirty="0"/>
              <a:t>MISSION TO SEAFARES </a:t>
            </a:r>
          </a:p>
          <a:p>
            <a:r>
              <a:rPr lang="en-TT" dirty="0"/>
              <a:t>HOSPITAL MINISTRY  </a:t>
            </a:r>
          </a:p>
          <a:p>
            <a:r>
              <a:rPr lang="en-TT" dirty="0"/>
              <a:t> SOCIAL OUTREACH </a:t>
            </a:r>
          </a:p>
          <a:p>
            <a:r>
              <a:rPr lang="en-TT" dirty="0"/>
              <a:t>BOARD OF SOCIAL RESPONSIBILITY   </a:t>
            </a:r>
          </a:p>
          <a:p>
            <a:r>
              <a:rPr lang="en-TT" dirty="0"/>
              <a:t>THE MEN’S SOCIETY OF THE ANGLICAN CHURCH (ACMS)   </a:t>
            </a:r>
          </a:p>
          <a:p>
            <a:r>
              <a:rPr lang="en-TT" dirty="0"/>
              <a:t>MOTHER’S UNION   </a:t>
            </a:r>
          </a:p>
          <a:p>
            <a:r>
              <a:rPr lang="en-TT" dirty="0"/>
              <a:t> MOTHERS UNION CHILDREN’S </a:t>
            </a:r>
            <a:r>
              <a:rPr lang="en-TT" dirty="0" smtClean="0"/>
              <a:t>HOME</a:t>
            </a:r>
          </a:p>
          <a:p>
            <a:r>
              <a:rPr lang="en-TT" dirty="0"/>
              <a:t>ST MARY’S CHILDREN’S HOME   </a:t>
            </a:r>
          </a:p>
          <a:p>
            <a:r>
              <a:rPr lang="en-TT" dirty="0"/>
              <a:t>ST MICHAEL SCHOOL FOR BOYS </a:t>
            </a:r>
          </a:p>
          <a:p>
            <a:r>
              <a:rPr lang="en-TT" dirty="0" smtClean="0"/>
              <a:t> </a:t>
            </a:r>
            <a:endParaRPr lang="en-TT" dirty="0"/>
          </a:p>
          <a:p>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3229641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Reports (4)- EDUCATION</a:t>
            </a:r>
            <a:endParaRPr lang="en-TT" b="1" dirty="0">
              <a:solidFill>
                <a:srgbClr val="0070C0"/>
              </a:solidFill>
            </a:endParaRPr>
          </a:p>
        </p:txBody>
      </p:sp>
      <p:sp>
        <p:nvSpPr>
          <p:cNvPr id="3" name="Content Placeholder 2"/>
          <p:cNvSpPr>
            <a:spLocks noGrp="1"/>
          </p:cNvSpPr>
          <p:nvPr>
            <p:ph sz="half" idx="1"/>
          </p:nvPr>
        </p:nvSpPr>
        <p:spPr/>
        <p:txBody>
          <a:bodyPr/>
          <a:lstStyle/>
          <a:p>
            <a:r>
              <a:rPr lang="en-TT" dirty="0"/>
              <a:t>ANGLICAN EDUCATION BOARD OF MANAGEMENT   </a:t>
            </a:r>
          </a:p>
          <a:p>
            <a:endParaRPr lang="en-TT" dirty="0"/>
          </a:p>
        </p:txBody>
      </p:sp>
      <p:sp>
        <p:nvSpPr>
          <p:cNvPr id="4" name="Content Placeholder 3"/>
          <p:cNvSpPr>
            <a:spLocks noGrp="1"/>
          </p:cNvSpPr>
          <p:nvPr>
            <p:ph sz="half" idx="2"/>
          </p:nvPr>
        </p:nvSpPr>
        <p:spPr/>
        <p:txBody>
          <a:bodyPr/>
          <a:lstStyle/>
          <a:p>
            <a:r>
              <a:rPr lang="en-US" dirty="0" smtClean="0"/>
              <a:t>Schools</a:t>
            </a:r>
            <a:endParaRPr lang="en-TT" dirty="0"/>
          </a:p>
        </p:txBody>
      </p:sp>
      <p:sp>
        <p:nvSpPr>
          <p:cNvPr id="5" name="Footer Placeholder 4"/>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5831603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Reports </a:t>
            </a:r>
            <a:r>
              <a:rPr lang="en-US" b="1" dirty="0" smtClean="0">
                <a:solidFill>
                  <a:srgbClr val="0070C0"/>
                </a:solidFill>
              </a:rPr>
              <a:t>(5)</a:t>
            </a:r>
            <a:endParaRPr lang="en-TT" dirty="0"/>
          </a:p>
        </p:txBody>
      </p:sp>
      <p:sp>
        <p:nvSpPr>
          <p:cNvPr id="3" name="Content Placeholder 2"/>
          <p:cNvSpPr>
            <a:spLocks noGrp="1"/>
          </p:cNvSpPr>
          <p:nvPr>
            <p:ph idx="1"/>
          </p:nvPr>
        </p:nvSpPr>
        <p:spPr/>
        <p:txBody>
          <a:bodyPr/>
          <a:lstStyle/>
          <a:p>
            <a:r>
              <a:rPr lang="en-US" dirty="0" smtClean="0"/>
              <a:t>Some  Parishes are now using </a:t>
            </a:r>
            <a:r>
              <a:rPr lang="en-US" dirty="0"/>
              <a:t>the M&amp;E format for their </a:t>
            </a:r>
            <a:r>
              <a:rPr lang="en-US" dirty="0" smtClean="0"/>
              <a:t>implementation monitoring </a:t>
            </a:r>
            <a:r>
              <a:rPr lang="en-US" dirty="0"/>
              <a:t>approach. </a:t>
            </a:r>
            <a:endParaRPr lang="en-US" dirty="0" smtClean="0"/>
          </a:p>
          <a:p>
            <a:r>
              <a:rPr lang="en-US" dirty="0" smtClean="0"/>
              <a:t>This </a:t>
            </a:r>
            <a:r>
              <a:rPr lang="en-US" dirty="0"/>
              <a:t>is expected to keep the Parish informed of progress on achievement of the goals of the Plan and support seamless transition to use of the </a:t>
            </a:r>
            <a:r>
              <a:rPr lang="en-US" dirty="0" smtClean="0"/>
              <a:t> </a:t>
            </a:r>
            <a:r>
              <a:rPr lang="en-US" dirty="0"/>
              <a:t>Balanced Score Card in parish reporting</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11620083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Identified issues from reports</a:t>
            </a:r>
            <a:endParaRPr lang="en-TT" b="1" dirty="0">
              <a:solidFill>
                <a:srgbClr val="0070C0"/>
              </a:solidFill>
            </a:endParaRPr>
          </a:p>
        </p:txBody>
      </p:sp>
      <p:sp>
        <p:nvSpPr>
          <p:cNvPr id="3" name="Content Placeholder 2"/>
          <p:cNvSpPr>
            <a:spLocks noGrp="1"/>
          </p:cNvSpPr>
          <p:nvPr>
            <p:ph idx="1"/>
          </p:nvPr>
        </p:nvSpPr>
        <p:spPr/>
        <p:txBody>
          <a:bodyPr>
            <a:normAutofit fontScale="92500" lnSpcReduction="20000"/>
          </a:bodyPr>
          <a:lstStyle/>
          <a:p>
            <a:r>
              <a:rPr lang="en-US" dirty="0" smtClean="0"/>
              <a:t>Under represented males in church-</a:t>
            </a:r>
          </a:p>
          <a:p>
            <a:r>
              <a:rPr lang="en-US" dirty="0" smtClean="0"/>
              <a:t>Poor membership in ACMS</a:t>
            </a:r>
          </a:p>
          <a:p>
            <a:r>
              <a:rPr lang="en-US" dirty="0" smtClean="0"/>
              <a:t>Issue with boys in society</a:t>
            </a:r>
          </a:p>
          <a:p>
            <a:r>
              <a:rPr lang="en-US" dirty="0" smtClean="0"/>
              <a:t>Numeracy and literacy challenges in schools</a:t>
            </a:r>
          </a:p>
          <a:p>
            <a:r>
              <a:rPr lang="en-US" dirty="0" smtClean="0"/>
              <a:t>Relinquishing opportunities at the St Michael Home for Boys</a:t>
            </a:r>
          </a:p>
          <a:p>
            <a:r>
              <a:rPr lang="en-US" dirty="0" smtClean="0"/>
              <a:t>Some parishes are </a:t>
            </a:r>
            <a:r>
              <a:rPr lang="en-US" dirty="0"/>
              <a:t>negligent in the submission of data. (data which provides the Diocese with the means to determine trends and would aid in the decision making </a:t>
            </a:r>
            <a:r>
              <a:rPr lang="en-US" dirty="0" smtClean="0"/>
              <a:t>process) </a:t>
            </a:r>
          </a:p>
          <a:p>
            <a:pPr marL="0" indent="0">
              <a:buNone/>
            </a:pPr>
            <a:r>
              <a:rPr lang="en-US" sz="2600" i="1" dirty="0" smtClean="0">
                <a:solidFill>
                  <a:srgbClr val="00B0F0"/>
                </a:solidFill>
              </a:rPr>
              <a:t>“ Suffer together to be transformed together by grace.”</a:t>
            </a:r>
            <a:endParaRPr lang="en-TT" sz="2600" i="1" dirty="0">
              <a:solidFill>
                <a:srgbClr val="00B0F0"/>
              </a:solidFill>
            </a:endParaRPr>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2048711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Opening ceremony</a:t>
            </a:r>
            <a:br>
              <a:rPr lang="en-US" dirty="0" smtClean="0"/>
            </a:br>
            <a:r>
              <a:rPr lang="en-US" dirty="0" smtClean="0"/>
              <a:t>Theme “Making Disciples Today”</a:t>
            </a:r>
            <a:endParaRPr lang="en-TT" dirty="0"/>
          </a:p>
        </p:txBody>
      </p:sp>
      <p:sp>
        <p:nvSpPr>
          <p:cNvPr id="3" name="Content Placeholder 2"/>
          <p:cNvSpPr>
            <a:spLocks noGrp="1"/>
          </p:cNvSpPr>
          <p:nvPr>
            <p:ph idx="1"/>
          </p:nvPr>
        </p:nvSpPr>
        <p:spPr/>
        <p:txBody>
          <a:bodyPr/>
          <a:lstStyle/>
          <a:p>
            <a:r>
              <a:rPr lang="en-US" dirty="0" smtClean="0"/>
              <a:t>Wednesday 2</a:t>
            </a:r>
            <a:r>
              <a:rPr lang="en-US" baseline="30000" dirty="0" smtClean="0"/>
              <a:t>nd</a:t>
            </a:r>
            <a:r>
              <a:rPr lang="en-US" dirty="0" smtClean="0"/>
              <a:t> May- Saturday 5</a:t>
            </a:r>
            <a:r>
              <a:rPr lang="en-US" baseline="30000" dirty="0" smtClean="0"/>
              <a:t>th</a:t>
            </a:r>
            <a:r>
              <a:rPr lang="en-US" dirty="0" smtClean="0"/>
              <a:t> May, 2018</a:t>
            </a:r>
          </a:p>
          <a:p>
            <a:pPr marL="0" indent="0">
              <a:buNone/>
            </a:pPr>
            <a:r>
              <a:rPr lang="en-US" dirty="0" smtClean="0"/>
              <a:t>	Wednesday-Opening Service- Trinity Cathedral 5.30pm</a:t>
            </a:r>
          </a:p>
          <a:p>
            <a:pPr marL="0" indent="0">
              <a:buNone/>
            </a:pPr>
            <a:r>
              <a:rPr lang="en-US" dirty="0"/>
              <a:t>	</a:t>
            </a:r>
            <a:r>
              <a:rPr lang="en-US" dirty="0" smtClean="0"/>
              <a:t>Procession around the square</a:t>
            </a:r>
          </a:p>
          <a:p>
            <a:pPr marL="0" indent="0">
              <a:buNone/>
            </a:pPr>
            <a:r>
              <a:rPr lang="en-US" dirty="0"/>
              <a:t>	</a:t>
            </a:r>
            <a:r>
              <a:rPr lang="en-US" dirty="0" smtClean="0"/>
              <a:t>Holy Eucharist 6.00pm</a:t>
            </a:r>
          </a:p>
          <a:p>
            <a:pPr marL="0" indent="0">
              <a:buNone/>
            </a:pPr>
            <a:r>
              <a:rPr lang="en-US" dirty="0"/>
              <a:t>	</a:t>
            </a:r>
            <a:r>
              <a:rPr lang="en-US" dirty="0" smtClean="0"/>
              <a:t>Chief celebrant- The Right Reverend Claude Berkeley</a:t>
            </a:r>
          </a:p>
          <a:p>
            <a:pPr marL="0" indent="0">
              <a:buNone/>
            </a:pPr>
            <a:r>
              <a:rPr lang="en-US" dirty="0"/>
              <a:t>	</a:t>
            </a:r>
            <a:r>
              <a:rPr lang="en-US" dirty="0" smtClean="0"/>
              <a:t>Clergy and Lay ministers renewed their vows</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172568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Identified issues from reports</a:t>
            </a:r>
            <a:endParaRPr lang="en-TT" b="1" dirty="0">
              <a:solidFill>
                <a:srgbClr val="0070C0"/>
              </a:solidFill>
            </a:endParaRPr>
          </a:p>
        </p:txBody>
      </p:sp>
      <p:sp>
        <p:nvSpPr>
          <p:cNvPr id="3" name="Content Placeholder 2"/>
          <p:cNvSpPr>
            <a:spLocks noGrp="1"/>
          </p:cNvSpPr>
          <p:nvPr>
            <p:ph idx="1"/>
          </p:nvPr>
        </p:nvSpPr>
        <p:spPr/>
        <p:txBody>
          <a:bodyPr>
            <a:normAutofit fontScale="92500"/>
          </a:bodyPr>
          <a:lstStyle/>
          <a:p>
            <a:r>
              <a:rPr lang="en-US" i="1" dirty="0">
                <a:solidFill>
                  <a:srgbClr val="00B0F0"/>
                </a:solidFill>
              </a:rPr>
              <a:t> </a:t>
            </a:r>
            <a:r>
              <a:rPr lang="en-US" i="1" dirty="0"/>
              <a:t>Compliance- </a:t>
            </a:r>
            <a:r>
              <a:rPr lang="en-US" i="1" dirty="0" smtClean="0"/>
              <a:t>This </a:t>
            </a:r>
            <a:r>
              <a:rPr lang="en-US" i="1" dirty="0"/>
              <a:t>continues to be an area of concern generally.  Clergy were invited </a:t>
            </a:r>
            <a:r>
              <a:rPr lang="en-US" i="1" dirty="0" smtClean="0"/>
              <a:t>to  </a:t>
            </a:r>
            <a:r>
              <a:rPr lang="en-US" i="1" dirty="0"/>
              <a:t>improve the levels of compliance to the deadlines and requirements set for reporting at </a:t>
            </a:r>
            <a:r>
              <a:rPr lang="en-US" i="1" dirty="0" smtClean="0"/>
              <a:t>all  </a:t>
            </a:r>
            <a:r>
              <a:rPr lang="en-US" i="1" dirty="0"/>
              <a:t>levels. </a:t>
            </a:r>
            <a:endParaRPr lang="en-US" i="1" dirty="0" smtClean="0"/>
          </a:p>
          <a:p>
            <a:r>
              <a:rPr lang="en-US" i="1" dirty="0" smtClean="0"/>
              <a:t> </a:t>
            </a:r>
            <a:r>
              <a:rPr lang="en-US" i="1" dirty="0"/>
              <a:t>Reports need to be prepared from the parishes so that they could be delivered to the regions and the diocese by the stipulated times. </a:t>
            </a:r>
            <a:endParaRPr lang="en-US" i="1" dirty="0" smtClean="0"/>
          </a:p>
          <a:p>
            <a:r>
              <a:rPr lang="en-US" i="1" dirty="0" smtClean="0"/>
              <a:t> </a:t>
            </a:r>
            <a:r>
              <a:rPr lang="en-US" i="1" dirty="0"/>
              <a:t>The emphasis on Sunday attendance and those figures being submitted by the following </a:t>
            </a:r>
            <a:r>
              <a:rPr lang="en-US" i="1" dirty="0" smtClean="0"/>
              <a:t>Wednesday. </a:t>
            </a:r>
          </a:p>
          <a:p>
            <a:r>
              <a:rPr lang="en-US" i="1" dirty="0"/>
              <a:t>Parishes are being encouraged to </a:t>
            </a:r>
            <a:r>
              <a:rPr lang="en-US" i="1" dirty="0" err="1"/>
              <a:t>honour</a:t>
            </a:r>
            <a:r>
              <a:rPr lang="en-US" i="1" dirty="0"/>
              <a:t> their commitment to Easter, Whitsun, Provincial and any other such commitment.   Parishes were urged to submit quarterly Financial Statements and </a:t>
            </a:r>
            <a:r>
              <a:rPr lang="en-US" i="1" dirty="0" smtClean="0"/>
              <a:t>   </a:t>
            </a:r>
            <a:r>
              <a:rPr lang="en-US" i="1" dirty="0"/>
              <a:t>Audited Annual Financial Reports and Budgets to the Region and the Trustees</a:t>
            </a:r>
            <a:endParaRPr lang="en-TT" i="1"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1444440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Day 2 (1)</a:t>
            </a:r>
            <a:endParaRPr lang="en-TT" b="1" dirty="0">
              <a:solidFill>
                <a:srgbClr val="0070C0"/>
              </a:solidFill>
            </a:endParaRPr>
          </a:p>
        </p:txBody>
      </p:sp>
      <p:sp>
        <p:nvSpPr>
          <p:cNvPr id="3" name="Content Placeholder 2"/>
          <p:cNvSpPr>
            <a:spLocks noGrp="1"/>
          </p:cNvSpPr>
          <p:nvPr>
            <p:ph idx="1"/>
          </p:nvPr>
        </p:nvSpPr>
        <p:spPr/>
        <p:txBody>
          <a:bodyPr/>
          <a:lstStyle/>
          <a:p>
            <a:r>
              <a:rPr lang="en-US" dirty="0" smtClean="0"/>
              <a:t>Continued discussion on Bishop’s Charge</a:t>
            </a:r>
          </a:p>
          <a:p>
            <a:r>
              <a:rPr lang="en-US" dirty="0" smtClean="0"/>
              <a:t>Presentation by:</a:t>
            </a:r>
          </a:p>
          <a:p>
            <a:pPr lvl="1"/>
            <a:r>
              <a:rPr lang="en-US" dirty="0" smtClean="0"/>
              <a:t> a)The Board of Finance </a:t>
            </a:r>
          </a:p>
          <a:p>
            <a:pPr lvl="1"/>
            <a:r>
              <a:rPr lang="en-US" dirty="0" smtClean="0"/>
              <a:t>b) Buildings and lands</a:t>
            </a:r>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20719676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Day </a:t>
            </a:r>
            <a:r>
              <a:rPr lang="en-US" b="1" dirty="0" smtClean="0">
                <a:solidFill>
                  <a:srgbClr val="0070C0"/>
                </a:solidFill>
              </a:rPr>
              <a:t> (2) Board of Finance</a:t>
            </a:r>
            <a:endParaRPr lang="en-TT" b="1" dirty="0">
              <a:solidFill>
                <a:srgbClr val="0070C0"/>
              </a:solidFill>
            </a:endParaRPr>
          </a:p>
        </p:txBody>
      </p:sp>
      <p:sp>
        <p:nvSpPr>
          <p:cNvPr id="13" name="Content Placeholder 12"/>
          <p:cNvSpPr>
            <a:spLocks noGrp="1"/>
          </p:cNvSpPr>
          <p:nvPr>
            <p:ph sz="half" idx="1"/>
          </p:nvPr>
        </p:nvSpPr>
        <p:spPr/>
        <p:txBody>
          <a:bodyPr>
            <a:normAutofit fontScale="92500"/>
          </a:bodyPr>
          <a:lstStyle/>
          <a:p>
            <a:pPr marL="0" indent="0">
              <a:buNone/>
            </a:pPr>
            <a:r>
              <a:rPr lang="en-US" sz="4000" dirty="0" smtClean="0">
                <a:solidFill>
                  <a:srgbClr val="FF0000"/>
                </a:solidFill>
              </a:rPr>
              <a:t>Challenges</a:t>
            </a:r>
          </a:p>
          <a:p>
            <a:r>
              <a:rPr lang="en-US" dirty="0" smtClean="0"/>
              <a:t>Absence of formal system for filing, storage and retrieval of accounting records</a:t>
            </a:r>
          </a:p>
          <a:p>
            <a:r>
              <a:rPr lang="en-US" dirty="0" smtClean="0"/>
              <a:t>Unavailability of ready access to supporting accounting records</a:t>
            </a:r>
          </a:p>
          <a:p>
            <a:r>
              <a:rPr lang="en-US" dirty="0" smtClean="0"/>
              <a:t>Cumbersome general ledger</a:t>
            </a:r>
          </a:p>
          <a:p>
            <a:r>
              <a:rPr lang="en-US" dirty="0" smtClean="0"/>
              <a:t>Management of several bank accounts</a:t>
            </a:r>
          </a:p>
          <a:p>
            <a:pPr marL="0" indent="0">
              <a:buNone/>
            </a:pPr>
            <a:endParaRPr lang="en-TT" dirty="0">
              <a:solidFill>
                <a:srgbClr val="FF0000"/>
              </a:solidFill>
            </a:endParaRPr>
          </a:p>
        </p:txBody>
      </p:sp>
      <p:sp>
        <p:nvSpPr>
          <p:cNvPr id="12" name="Content Placeholder 11"/>
          <p:cNvSpPr>
            <a:spLocks noGrp="1"/>
          </p:cNvSpPr>
          <p:nvPr>
            <p:ph sz="half" idx="2"/>
          </p:nvPr>
        </p:nvSpPr>
        <p:spPr/>
        <p:txBody>
          <a:bodyPr>
            <a:normAutofit fontScale="92500"/>
          </a:bodyPr>
          <a:lstStyle/>
          <a:p>
            <a:r>
              <a:rPr lang="en-US" dirty="0"/>
              <a:t>Increased expenditure</a:t>
            </a:r>
          </a:p>
          <a:p>
            <a:r>
              <a:rPr lang="en-US" dirty="0"/>
              <a:t>Shortfall in budgeted income vs expenditure </a:t>
            </a:r>
          </a:p>
          <a:p>
            <a:r>
              <a:rPr lang="en-US" dirty="0">
                <a:solidFill>
                  <a:srgbClr val="FF0000"/>
                </a:solidFill>
              </a:rPr>
              <a:t>Deficit</a:t>
            </a:r>
          </a:p>
          <a:p>
            <a:r>
              <a:rPr lang="en-US" dirty="0"/>
              <a:t>Compliance by Parishes remain an issue</a:t>
            </a:r>
          </a:p>
          <a:p>
            <a:pPr marL="0" indent="0">
              <a:buNone/>
            </a:pPr>
            <a:r>
              <a:rPr lang="en-US" dirty="0"/>
              <a:t>Barnabas is compliant</a:t>
            </a:r>
            <a:endParaRPr lang="en-TT" dirty="0"/>
          </a:p>
          <a:p>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12118300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Day 2 </a:t>
            </a:r>
            <a:r>
              <a:rPr lang="en-US" b="1" dirty="0" smtClean="0"/>
              <a:t>(3) Board of Finance</a:t>
            </a:r>
            <a:endParaRPr lang="en-TT" b="1" dirty="0"/>
          </a:p>
        </p:txBody>
      </p:sp>
      <p:sp>
        <p:nvSpPr>
          <p:cNvPr id="3" name="Content Placeholder 2"/>
          <p:cNvSpPr>
            <a:spLocks noGrp="1"/>
          </p:cNvSpPr>
          <p:nvPr>
            <p:ph idx="1"/>
          </p:nvPr>
        </p:nvSpPr>
        <p:spPr/>
        <p:txBody>
          <a:bodyPr/>
          <a:lstStyle/>
          <a:p>
            <a:pPr marL="0" indent="0">
              <a:buNone/>
            </a:pPr>
            <a:r>
              <a:rPr lang="en-US" b="1" dirty="0" smtClean="0">
                <a:solidFill>
                  <a:srgbClr val="92D050"/>
                </a:solidFill>
              </a:rPr>
              <a:t>Way forward</a:t>
            </a:r>
          </a:p>
          <a:p>
            <a:r>
              <a:rPr lang="en-US" dirty="0"/>
              <a:t>Importance of the special envelopes must be emphasized</a:t>
            </a:r>
          </a:p>
          <a:p>
            <a:r>
              <a:rPr lang="en-US" dirty="0" smtClean="0"/>
              <a:t>Increasing income from Deeds of Covenant</a:t>
            </a:r>
          </a:p>
          <a:p>
            <a:r>
              <a:rPr lang="en-US" dirty="0" smtClean="0"/>
              <a:t>Increased revenues- Increased assessment</a:t>
            </a:r>
          </a:p>
          <a:p>
            <a:r>
              <a:rPr lang="en-US" dirty="0" smtClean="0"/>
              <a:t>Simple Income generating projects in parishes</a:t>
            </a:r>
          </a:p>
          <a:p>
            <a:r>
              <a:rPr lang="en-US" dirty="0" smtClean="0"/>
              <a:t>Investment opportunities in the parish</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40483065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Day 2 (4) Property Management Unit</a:t>
            </a:r>
            <a:endParaRPr lang="en-TT" dirty="0">
              <a:solidFill>
                <a:srgbClr val="00B0F0"/>
              </a:solidFill>
            </a:endParaRPr>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There is  an aggressive  drive to strategically manage all property belonging to the Diocese -include all buildings and lands</a:t>
            </a:r>
          </a:p>
          <a:p>
            <a:r>
              <a:rPr lang="en-US" dirty="0"/>
              <a:t>A system for monitoring and analyzing	the ﬁnances of the Parishes</a:t>
            </a:r>
          </a:p>
          <a:p>
            <a:r>
              <a:rPr lang="en-US" dirty="0" smtClean="0"/>
              <a:t>Cooperation </a:t>
            </a:r>
            <a:r>
              <a:rPr lang="en-US" dirty="0"/>
              <a:t>for the </a:t>
            </a:r>
            <a:r>
              <a:rPr lang="en-US" dirty="0" smtClean="0"/>
              <a:t>implementation </a:t>
            </a:r>
            <a:r>
              <a:rPr lang="en-US" dirty="0"/>
              <a:t>of their action </a:t>
            </a:r>
            <a:r>
              <a:rPr lang="en-US" dirty="0" smtClean="0"/>
              <a:t>Plan- communication, site  visits, meetings</a:t>
            </a:r>
          </a:p>
          <a:p>
            <a:r>
              <a:rPr lang="en-US" dirty="0"/>
              <a:t>Project Action </a:t>
            </a:r>
            <a:r>
              <a:rPr lang="en-US" dirty="0" smtClean="0"/>
              <a:t>Plan-30,60</a:t>
            </a:r>
            <a:r>
              <a:rPr lang="en-US" dirty="0"/>
              <a:t>, 90 days  </a:t>
            </a:r>
          </a:p>
          <a:p>
            <a:r>
              <a:rPr lang="en-US" dirty="0" smtClean="0"/>
              <a:t>Emphasis on record keeping</a:t>
            </a:r>
          </a:p>
          <a:p>
            <a:r>
              <a:rPr lang="en-US" dirty="0" smtClean="0"/>
              <a:t>Link to B &amp; L committee  to ensure all parish issues are prioritized and tabled for attention</a:t>
            </a:r>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25528059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rPr>
              <a:t>Day 3 Other matters-</a:t>
            </a:r>
            <a:r>
              <a:rPr lang="en-US" b="1" dirty="0">
                <a:solidFill>
                  <a:srgbClr val="0070C0"/>
                </a:solidFill>
              </a:rPr>
              <a:t>Human sexuality and the church</a:t>
            </a:r>
            <a:br>
              <a:rPr lang="en-US" b="1" dirty="0">
                <a:solidFill>
                  <a:srgbClr val="0070C0"/>
                </a:solidFill>
              </a:rPr>
            </a:br>
            <a:endParaRPr lang="en-TT" b="1" dirty="0">
              <a:solidFill>
                <a:srgbClr val="0070C0"/>
              </a:solidFill>
            </a:endParaRPr>
          </a:p>
        </p:txBody>
      </p:sp>
      <p:sp>
        <p:nvSpPr>
          <p:cNvPr id="3" name="Content Placeholder 2"/>
          <p:cNvSpPr>
            <a:spLocks noGrp="1"/>
          </p:cNvSpPr>
          <p:nvPr>
            <p:ph idx="1"/>
          </p:nvPr>
        </p:nvSpPr>
        <p:spPr/>
        <p:txBody>
          <a:bodyPr>
            <a:normAutofit fontScale="85000" lnSpcReduction="10000"/>
          </a:bodyPr>
          <a:lstStyle/>
          <a:p>
            <a:r>
              <a:rPr lang="en-US" dirty="0" smtClean="0"/>
              <a:t>Reference  was made to the Resolution 1.10-</a:t>
            </a:r>
          </a:p>
          <a:p>
            <a:r>
              <a:rPr lang="en-US" dirty="0" smtClean="0"/>
              <a:t>The Resolution in essence, recognized that persons of a homosexual orientation are members of the church seeking pastoral care, moral direction of the church, and God’s transforming power for the living  of their lives and the ordering of relationships. The statement went on to declare that all baptized, believing and faithful persons, regardless of sexual orientation, are full members of the Body of Christ.</a:t>
            </a:r>
          </a:p>
          <a:p>
            <a:r>
              <a:rPr lang="en-US" dirty="0" smtClean="0"/>
              <a:t>However, the statement rejected homosexual practice as incompatible with scripture and could not advise the legitimizing or blessing of same sex unions nor ordaining those involved in same gender unions.</a:t>
            </a:r>
          </a:p>
          <a:p>
            <a:r>
              <a:rPr lang="en-US" dirty="0" smtClean="0"/>
              <a:t>The province has committed itself to continue the dialogue with and pastoral care of homosexual persons.</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21093418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rPr>
              <a:t>Day 3 Other matters-</a:t>
            </a:r>
            <a:r>
              <a:rPr lang="en-US" dirty="0">
                <a:solidFill>
                  <a:srgbClr val="0070C0"/>
                </a:solidFill>
              </a:rPr>
              <a:t>Human sexuality and the church</a:t>
            </a:r>
            <a:br>
              <a:rPr lang="en-US" dirty="0">
                <a:solidFill>
                  <a:srgbClr val="0070C0"/>
                </a:solidFill>
              </a:rPr>
            </a:br>
            <a:endParaRPr lang="en-TT" dirty="0">
              <a:solidFill>
                <a:srgbClr val="0070C0"/>
              </a:solidFill>
            </a:endParaRPr>
          </a:p>
        </p:txBody>
      </p:sp>
      <p:sp>
        <p:nvSpPr>
          <p:cNvPr id="3" name="Content Placeholder 2"/>
          <p:cNvSpPr>
            <a:spLocks noGrp="1"/>
          </p:cNvSpPr>
          <p:nvPr>
            <p:ph idx="1"/>
          </p:nvPr>
        </p:nvSpPr>
        <p:spPr/>
        <p:txBody>
          <a:bodyPr>
            <a:normAutofit/>
          </a:bodyPr>
          <a:lstStyle/>
          <a:p>
            <a:r>
              <a:rPr lang="en-US" dirty="0" smtClean="0"/>
              <a:t>We are encouraged to adopt the language of the report on HS in these terms :” All human relationships need the transforming power of Christ which is available to all, and particularly when we fall short of biblical norms”</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39314763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Day 3</a:t>
            </a:r>
            <a:endParaRPr lang="en-TT" dirty="0">
              <a:solidFill>
                <a:srgbClr val="0070C0"/>
              </a:solidFill>
            </a:endParaRPr>
          </a:p>
        </p:txBody>
      </p:sp>
      <p:sp>
        <p:nvSpPr>
          <p:cNvPr id="3" name="Content Placeholder 2"/>
          <p:cNvSpPr>
            <a:spLocks noGrp="1"/>
          </p:cNvSpPr>
          <p:nvPr>
            <p:ph idx="1"/>
          </p:nvPr>
        </p:nvSpPr>
        <p:spPr/>
        <p:txBody>
          <a:bodyPr/>
          <a:lstStyle/>
          <a:p>
            <a:pPr marL="0" indent="0">
              <a:buNone/>
            </a:pPr>
            <a:r>
              <a:rPr lang="en-US" dirty="0" smtClean="0"/>
              <a:t>Elections to boards and Diocesan Council</a:t>
            </a:r>
          </a:p>
          <a:p>
            <a:r>
              <a:rPr lang="en-US" dirty="0" smtClean="0"/>
              <a:t>Diocesan Board of Finance- Justin Thompson Congratulations</a:t>
            </a:r>
          </a:p>
          <a:p>
            <a:r>
              <a:rPr lang="en-US" dirty="0" smtClean="0"/>
              <a:t>Resolutions passed</a:t>
            </a:r>
          </a:p>
          <a:p>
            <a:pPr lvl="1"/>
            <a:r>
              <a:rPr lang="en-US" dirty="0" smtClean="0"/>
              <a:t>MU Office</a:t>
            </a:r>
          </a:p>
          <a:p>
            <a:pPr lvl="1"/>
            <a:r>
              <a:rPr lang="en-TT" b="1" u="sng" dirty="0"/>
              <a:t>Spirituality of Men</a:t>
            </a:r>
            <a:endParaRPr lang="en-TT" dirty="0"/>
          </a:p>
          <a:p>
            <a:pPr lvl="1"/>
            <a:endParaRPr lang="en-US" dirty="0" smtClean="0"/>
          </a:p>
          <a:p>
            <a:pPr marL="457200" lvl="1" indent="0">
              <a:buNone/>
            </a:pPr>
            <a:endParaRPr lang="en-US" dirty="0"/>
          </a:p>
          <a:p>
            <a:pPr marL="457200" lvl="1" indent="0">
              <a:buNone/>
            </a:pPr>
            <a:endParaRPr lang="en-US" dirty="0" smtClean="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15246378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Resolutions</a:t>
            </a:r>
            <a:endParaRPr lang="en-TT" dirty="0"/>
          </a:p>
        </p:txBody>
      </p:sp>
      <p:sp>
        <p:nvSpPr>
          <p:cNvPr id="3" name="Content Placeholder 2"/>
          <p:cNvSpPr>
            <a:spLocks noGrp="1"/>
          </p:cNvSpPr>
          <p:nvPr>
            <p:ph idx="1"/>
          </p:nvPr>
        </p:nvSpPr>
        <p:spPr/>
        <p:txBody>
          <a:bodyPr>
            <a:normAutofit fontScale="85000" lnSpcReduction="20000"/>
          </a:bodyPr>
          <a:lstStyle/>
          <a:p>
            <a:r>
              <a:rPr lang="en-TT" b="1" u="sng" dirty="0"/>
              <a:t>Spirituality of Men</a:t>
            </a:r>
            <a:endParaRPr lang="en-TT" dirty="0"/>
          </a:p>
          <a:p>
            <a:r>
              <a:rPr lang="en-TT" dirty="0"/>
              <a:t> </a:t>
            </a:r>
            <a:r>
              <a:rPr lang="en-TT" dirty="0" smtClean="0"/>
              <a:t>WHEREAS </a:t>
            </a:r>
            <a:r>
              <a:rPr lang="en-TT" dirty="0"/>
              <a:t>the Diocese </a:t>
            </a:r>
            <a:r>
              <a:rPr lang="en-TT" dirty="0">
                <a:solidFill>
                  <a:schemeClr val="accent6"/>
                </a:solidFill>
              </a:rPr>
              <a:t>had as its theme for two years “Stewardship -“Nurturing Boys Forming Men for God’s Kingdom</a:t>
            </a:r>
            <a:r>
              <a:rPr lang="en-TT" dirty="0"/>
              <a:t>”,</a:t>
            </a:r>
          </a:p>
          <a:p>
            <a:r>
              <a:rPr lang="en-TT" dirty="0"/>
              <a:t> </a:t>
            </a:r>
            <a:r>
              <a:rPr lang="en-TT" dirty="0" smtClean="0"/>
              <a:t>AND </a:t>
            </a:r>
            <a:r>
              <a:rPr lang="en-TT" dirty="0"/>
              <a:t>WHEREAS </a:t>
            </a:r>
            <a:r>
              <a:rPr lang="en-TT" dirty="0">
                <a:solidFill>
                  <a:schemeClr val="accent6"/>
                </a:solidFill>
              </a:rPr>
              <a:t>there is still a severe lack of men in our congregations </a:t>
            </a:r>
            <a:r>
              <a:rPr lang="en-TT" dirty="0"/>
              <a:t>and whereas the </a:t>
            </a:r>
            <a:r>
              <a:rPr lang="en-TT" dirty="0">
                <a:solidFill>
                  <a:schemeClr val="accent6"/>
                </a:solidFill>
              </a:rPr>
              <a:t>A.C.M.S. and other church groups for men continue to struggle for members </a:t>
            </a:r>
          </a:p>
          <a:p>
            <a:r>
              <a:rPr lang="en-TT" dirty="0"/>
              <a:t> </a:t>
            </a:r>
            <a:r>
              <a:rPr lang="en-TT" dirty="0" smtClean="0"/>
              <a:t>AND </a:t>
            </a:r>
            <a:r>
              <a:rPr lang="en-TT" dirty="0"/>
              <a:t>WHEREAS research has </a:t>
            </a:r>
            <a:r>
              <a:rPr lang="en-TT" dirty="0">
                <a:solidFill>
                  <a:schemeClr val="accent6"/>
                </a:solidFill>
              </a:rPr>
              <a:t>shown that men express their spirituality in ways different from women.</a:t>
            </a:r>
          </a:p>
          <a:p>
            <a:r>
              <a:rPr lang="en-TT" dirty="0"/>
              <a:t> </a:t>
            </a:r>
            <a:r>
              <a:rPr lang="en-TT" dirty="0" smtClean="0"/>
              <a:t>BE </a:t>
            </a:r>
            <a:r>
              <a:rPr lang="en-TT" dirty="0"/>
              <a:t>IT RESOLVED that </a:t>
            </a:r>
            <a:r>
              <a:rPr lang="en-TT" dirty="0" smtClean="0">
                <a:solidFill>
                  <a:srgbClr val="FF0000"/>
                </a:solidFill>
              </a:rPr>
              <a:t>The </a:t>
            </a:r>
            <a:r>
              <a:rPr lang="en-TT" dirty="0">
                <a:solidFill>
                  <a:srgbClr val="FF0000"/>
                </a:solidFill>
              </a:rPr>
              <a:t>Diocesan Council set up a committee to complete an in-depth study of the spirituality of men before next Synod</a:t>
            </a:r>
            <a:r>
              <a:rPr lang="en-TT" dirty="0"/>
              <a:t>.  </a:t>
            </a:r>
            <a:endParaRPr lang="en-TT" dirty="0" smtClean="0"/>
          </a:p>
          <a:p>
            <a:r>
              <a:rPr lang="en-US" dirty="0"/>
              <a:t>Our role is to see that those resolutions are materialized</a:t>
            </a:r>
            <a:endParaRPr lang="en-TT" dirty="0"/>
          </a:p>
          <a:p>
            <a:r>
              <a:rPr lang="en-TT" dirty="0" smtClean="0"/>
              <a:t>   </a:t>
            </a:r>
            <a:endParaRPr lang="en-TT" dirty="0"/>
          </a:p>
          <a:p>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41556111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TT" smtClean="0"/>
              <a:t>Andra Salandy</a:t>
            </a:r>
            <a:endParaRPr lang="en-TT"/>
          </a:p>
        </p:txBody>
      </p:sp>
      <p:sp>
        <p:nvSpPr>
          <p:cNvPr id="3" name="Content Placeholder 2"/>
          <p:cNvSpPr>
            <a:spLocks noGrp="1"/>
          </p:cNvSpPr>
          <p:nvPr>
            <p:ph idx="4294967295"/>
          </p:nvPr>
        </p:nvSpPr>
        <p:spPr>
          <a:xfrm>
            <a:off x="0" y="1006475"/>
            <a:ext cx="9966325" cy="5170488"/>
          </a:xfrm>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sz="8000" dirty="0" smtClean="0"/>
              <a:t>THANK YOU</a:t>
            </a:r>
            <a:endParaRPr lang="en-TT" sz="8000" dirty="0"/>
          </a:p>
        </p:txBody>
      </p:sp>
    </p:spTree>
    <p:extLst>
      <p:ext uri="{BB962C8B-B14F-4D97-AF65-F5344CB8AC3E}">
        <p14:creationId xmlns:p14="http://schemas.microsoft.com/office/powerpoint/2010/main" val="3750108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Sermon- Making Disciples Today(1)</a:t>
            </a:r>
            <a:br>
              <a:rPr lang="en-US" b="1" dirty="0" smtClean="0">
                <a:solidFill>
                  <a:schemeClr val="accent1">
                    <a:lumMod val="75000"/>
                  </a:schemeClr>
                </a:solidFill>
              </a:rPr>
            </a:br>
            <a:r>
              <a:rPr lang="en-US" b="1" dirty="0" smtClean="0">
                <a:solidFill>
                  <a:schemeClr val="accent1">
                    <a:lumMod val="75000"/>
                  </a:schemeClr>
                </a:solidFill>
              </a:rPr>
              <a:t>	</a:t>
            </a:r>
            <a:r>
              <a:rPr lang="en-US" sz="3200" b="1" dirty="0" smtClean="0">
                <a:solidFill>
                  <a:schemeClr val="accent1">
                    <a:lumMod val="75000"/>
                  </a:schemeClr>
                </a:solidFill>
              </a:rPr>
              <a:t>Set the tone for the days to come</a:t>
            </a:r>
            <a:endParaRPr lang="en-TT" sz="3200" b="1" dirty="0">
              <a:solidFill>
                <a:schemeClr val="accent1">
                  <a:lumMod val="75000"/>
                </a:schemeClr>
              </a:solidFill>
            </a:endParaRPr>
          </a:p>
        </p:txBody>
      </p:sp>
      <p:sp>
        <p:nvSpPr>
          <p:cNvPr id="3" name="Content Placeholder 2"/>
          <p:cNvSpPr>
            <a:spLocks noGrp="1"/>
          </p:cNvSpPr>
          <p:nvPr>
            <p:ph idx="1"/>
          </p:nvPr>
        </p:nvSpPr>
        <p:spPr/>
        <p:txBody>
          <a:bodyPr/>
          <a:lstStyle/>
          <a:p>
            <a:r>
              <a:rPr lang="en-US" dirty="0" smtClean="0"/>
              <a:t>We were reminded of our obligations to the resolution and that all deliberations should be conducted through the eyes of the resolution.</a:t>
            </a:r>
          </a:p>
          <a:p>
            <a:r>
              <a:rPr lang="en-US" dirty="0" smtClean="0"/>
              <a:t>Highlighted the elements of discipleship:</a:t>
            </a:r>
          </a:p>
          <a:p>
            <a:pPr lvl="1"/>
            <a:r>
              <a:rPr lang="en-US" dirty="0" smtClean="0"/>
              <a:t>Teaching and learning</a:t>
            </a:r>
          </a:p>
          <a:p>
            <a:pPr lvl="1"/>
            <a:r>
              <a:rPr lang="en-US" dirty="0" smtClean="0"/>
              <a:t>Good example and witness</a:t>
            </a:r>
          </a:p>
          <a:p>
            <a:pPr lvl="1"/>
            <a:r>
              <a:rPr lang="en-US" dirty="0" smtClean="0"/>
              <a:t>Commitment and sacrifice to follow Jesus</a:t>
            </a:r>
          </a:p>
          <a:p>
            <a:pPr lvl="1"/>
            <a:r>
              <a:rPr lang="en-US" dirty="0" smtClean="0"/>
              <a:t>Following and abiding- connectedness</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12791226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3213153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
            </a:r>
            <a:br>
              <a:rPr lang="en-US" b="1" dirty="0" smtClean="0">
                <a:solidFill>
                  <a:schemeClr val="accent1">
                    <a:lumMod val="75000"/>
                  </a:schemeClr>
                </a:solidFill>
              </a:rPr>
            </a:br>
            <a:r>
              <a:rPr lang="en-US" b="1" dirty="0" smtClean="0">
                <a:solidFill>
                  <a:schemeClr val="accent1">
                    <a:lumMod val="75000"/>
                  </a:schemeClr>
                </a:solidFill>
              </a:rPr>
              <a:t>Why Synod?</a:t>
            </a:r>
            <a:endParaRPr lang="en-TT" b="1" dirty="0">
              <a:solidFill>
                <a:schemeClr val="accent1">
                  <a:lumMod val="75000"/>
                </a:schemeClr>
              </a:solidFill>
            </a:endParaRPr>
          </a:p>
        </p:txBody>
      </p:sp>
      <p:sp>
        <p:nvSpPr>
          <p:cNvPr id="3" name="Content Placeholder 2"/>
          <p:cNvSpPr>
            <a:spLocks noGrp="1"/>
          </p:cNvSpPr>
          <p:nvPr>
            <p:ph idx="1"/>
          </p:nvPr>
        </p:nvSpPr>
        <p:spPr/>
        <p:txBody>
          <a:bodyPr/>
          <a:lstStyle/>
          <a:p>
            <a:r>
              <a:rPr lang="en-US" dirty="0" smtClean="0"/>
              <a:t>Review the work of the church for the past year</a:t>
            </a:r>
          </a:p>
          <a:p>
            <a:r>
              <a:rPr lang="en-US" dirty="0" smtClean="0"/>
              <a:t>Project plans for going forward</a:t>
            </a:r>
          </a:p>
          <a:p>
            <a:r>
              <a:rPr lang="en-US" dirty="0" smtClean="0"/>
              <a:t>Formulate policies to address identified challenges faced within the church community</a:t>
            </a:r>
          </a:p>
          <a:p>
            <a:r>
              <a:rPr lang="en-US" dirty="0" smtClean="0"/>
              <a:t>To celebrate God’s </a:t>
            </a:r>
            <a:r>
              <a:rPr lang="en-US" dirty="0" err="1" smtClean="0"/>
              <a:t>favour</a:t>
            </a:r>
            <a:r>
              <a:rPr lang="en-US" dirty="0" smtClean="0"/>
              <a:t> and grace</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1441508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Sermon(2)</a:t>
            </a:r>
            <a:endParaRPr lang="en-TT" b="1" dirty="0">
              <a:solidFill>
                <a:schemeClr val="accent1">
                  <a:lumMod val="75000"/>
                </a:schemeClr>
              </a:solidFill>
            </a:endParaRPr>
          </a:p>
        </p:txBody>
      </p:sp>
      <p:sp>
        <p:nvSpPr>
          <p:cNvPr id="3" name="Content Placeholder 2"/>
          <p:cNvSpPr>
            <a:spLocks noGrp="1"/>
          </p:cNvSpPr>
          <p:nvPr>
            <p:ph idx="1"/>
          </p:nvPr>
        </p:nvSpPr>
        <p:spPr/>
        <p:txBody>
          <a:bodyPr>
            <a:normAutofit/>
          </a:bodyPr>
          <a:lstStyle/>
          <a:p>
            <a:r>
              <a:rPr lang="en-US" dirty="0" smtClean="0"/>
              <a:t>Recognize that we do have a problem in the AC- numbers…</a:t>
            </a:r>
          </a:p>
          <a:p>
            <a:r>
              <a:rPr lang="en-US" dirty="0" smtClean="0"/>
              <a:t>How can Synod help and direct the church in an effort to </a:t>
            </a:r>
            <a:r>
              <a:rPr lang="en-US" b="1" dirty="0" smtClean="0"/>
              <a:t>“reclaim the lost emphasis in usage and practice of both discipleship and disciple –making</a:t>
            </a:r>
          </a:p>
          <a:p>
            <a:pPr lvl="1"/>
            <a:r>
              <a:rPr lang="en-US" dirty="0" smtClean="0"/>
              <a:t>Importance of praying, reflecting, resolving</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30434493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Sermon (3)</a:t>
            </a:r>
            <a:endParaRPr lang="en-TT" b="1" dirty="0">
              <a:solidFill>
                <a:schemeClr val="accent1">
                  <a:lumMod val="75000"/>
                </a:schemeClr>
              </a:solidFill>
            </a:endParaRPr>
          </a:p>
        </p:txBody>
      </p:sp>
      <p:sp>
        <p:nvSpPr>
          <p:cNvPr id="3" name="Content Placeholder 2"/>
          <p:cNvSpPr>
            <a:spLocks noGrp="1"/>
          </p:cNvSpPr>
          <p:nvPr>
            <p:ph idx="1"/>
          </p:nvPr>
        </p:nvSpPr>
        <p:spPr/>
        <p:txBody>
          <a:bodyPr/>
          <a:lstStyle/>
          <a:p>
            <a:r>
              <a:rPr lang="en-US" dirty="0" smtClean="0"/>
              <a:t>Glory days are over</a:t>
            </a:r>
          </a:p>
          <a:p>
            <a:r>
              <a:rPr lang="en-US" dirty="0" smtClean="0"/>
              <a:t>Learning, connectedness-prayer, study and service</a:t>
            </a:r>
          </a:p>
          <a:p>
            <a:r>
              <a:rPr lang="en-US" dirty="0" smtClean="0"/>
              <a:t>Attentive, expectant ( </a:t>
            </a:r>
            <a:r>
              <a:rPr lang="en-US" sz="2000" i="1" dirty="0" smtClean="0">
                <a:solidFill>
                  <a:schemeClr val="accent1">
                    <a:lumMod val="75000"/>
                  </a:schemeClr>
                </a:solidFill>
              </a:rPr>
              <a:t>expectant in prayer</a:t>
            </a:r>
            <a:r>
              <a:rPr lang="en-US" dirty="0" smtClean="0"/>
              <a:t>)</a:t>
            </a:r>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2743538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Sermon(4) Society and the church</a:t>
            </a:r>
            <a:endParaRPr lang="en-TT" b="1" dirty="0">
              <a:solidFill>
                <a:schemeClr val="accent1">
                  <a:lumMod val="75000"/>
                </a:schemeClr>
              </a:solidFill>
            </a:endParaRPr>
          </a:p>
        </p:txBody>
      </p:sp>
      <p:sp>
        <p:nvSpPr>
          <p:cNvPr id="3" name="Content Placeholder 2"/>
          <p:cNvSpPr>
            <a:spLocks noGrp="1"/>
          </p:cNvSpPr>
          <p:nvPr>
            <p:ph idx="1"/>
          </p:nvPr>
        </p:nvSpPr>
        <p:spPr/>
        <p:txBody>
          <a:bodyPr>
            <a:normAutofit fontScale="85000" lnSpcReduction="10000"/>
          </a:bodyPr>
          <a:lstStyle/>
          <a:p>
            <a:r>
              <a:rPr lang="en-US" dirty="0" smtClean="0"/>
              <a:t>Reference was made to the contracted  economy and the direct relationship to the church</a:t>
            </a:r>
            <a:r>
              <a:rPr lang="en-US" b="1" dirty="0" smtClean="0"/>
              <a:t>-collection plates, tithes and pledges</a:t>
            </a:r>
          </a:p>
          <a:p>
            <a:pPr lvl="1"/>
            <a:r>
              <a:rPr lang="en-US" dirty="0" smtClean="0"/>
              <a:t>adjustment of  our needs and wants in relation to the management of money</a:t>
            </a:r>
          </a:p>
          <a:p>
            <a:pPr lvl="1"/>
            <a:r>
              <a:rPr lang="en-US" dirty="0" smtClean="0"/>
              <a:t>Greater need to ministry to persons who have become disoriented by adjustments, actual shortage of resources in sustaining individual and family life</a:t>
            </a:r>
          </a:p>
          <a:p>
            <a:pPr marL="457200" lvl="1" indent="0">
              <a:buNone/>
            </a:pPr>
            <a:r>
              <a:rPr lang="en-US" dirty="0" smtClean="0">
                <a:solidFill>
                  <a:srgbClr val="FF0000"/>
                </a:solidFill>
              </a:rPr>
              <a:t>ISSUES to which the church  must have a concern</a:t>
            </a:r>
          </a:p>
          <a:p>
            <a:pPr lvl="1"/>
            <a:r>
              <a:rPr lang="en-US" dirty="0" smtClean="0"/>
              <a:t>Fragile social context</a:t>
            </a:r>
          </a:p>
          <a:p>
            <a:pPr lvl="1"/>
            <a:r>
              <a:rPr lang="en-US" dirty="0" smtClean="0"/>
              <a:t>Attack on children</a:t>
            </a:r>
          </a:p>
          <a:p>
            <a:pPr lvl="1"/>
            <a:r>
              <a:rPr lang="en-US" dirty="0" smtClean="0"/>
              <a:t>Poverty</a:t>
            </a:r>
          </a:p>
          <a:p>
            <a:pPr lvl="1"/>
            <a:r>
              <a:rPr lang="en-US" dirty="0" smtClean="0"/>
              <a:t>Human rights</a:t>
            </a:r>
          </a:p>
          <a:p>
            <a:pPr lvl="1"/>
            <a:r>
              <a:rPr lang="en-US" dirty="0" smtClean="0"/>
              <a:t>Prevalent culture- aggression, anger, robbery- Tension in the air”</a:t>
            </a:r>
          </a:p>
          <a:p>
            <a:pPr lvl="1"/>
            <a:endParaRPr lang="en-TT"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2206099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Sermon (5A) Changing our outlook</a:t>
            </a:r>
            <a:endParaRPr lang="en-TT" b="1"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r>
              <a:rPr lang="en-US" dirty="0" smtClean="0"/>
              <a:t>Changing to an Anglican Church of Trinidad and Tobago and moving away from the AC of England.</a:t>
            </a:r>
          </a:p>
          <a:p>
            <a:r>
              <a:rPr lang="en-US" dirty="0" smtClean="0"/>
              <a:t>Change music \Change instruments-  Steelpan</a:t>
            </a:r>
          </a:p>
          <a:p>
            <a:r>
              <a:rPr lang="en-US" sz="1400" dirty="0" smtClean="0"/>
              <a:t>(As </a:t>
            </a:r>
            <a:r>
              <a:rPr lang="en-US" sz="1400" dirty="0"/>
              <a:t>we approach the new millennium the scope and pace of change seem to be accelerating in all areas of human existence. We have to move with it or ahead of </a:t>
            </a:r>
            <a:r>
              <a:rPr lang="en-US" sz="1400" dirty="0" smtClean="0"/>
              <a:t>it, </a:t>
            </a:r>
            <a:r>
              <a:rPr lang="en-US" sz="1400" dirty="0"/>
              <a:t>if we are not to be left </a:t>
            </a:r>
            <a:r>
              <a:rPr lang="en-US" sz="1400" dirty="0" smtClean="0"/>
              <a:t>behind)</a:t>
            </a:r>
          </a:p>
          <a:p>
            <a:r>
              <a:rPr lang="en-US" dirty="0" smtClean="0"/>
              <a:t>Played a calypso to chew on the words</a:t>
            </a:r>
          </a:p>
          <a:p>
            <a:r>
              <a:rPr lang="en-TT" dirty="0">
                <a:hlinkClick r:id="rId2"/>
              </a:rPr>
              <a:t>https://</a:t>
            </a:r>
            <a:r>
              <a:rPr lang="en-TT" dirty="0" smtClean="0">
                <a:hlinkClick r:id="rId2"/>
              </a:rPr>
              <a:t>www.youtube.com/watch?v=HpzWYlZUXfU</a:t>
            </a:r>
            <a:endParaRPr lang="en-TT" dirty="0" smtClean="0"/>
          </a:p>
          <a:p>
            <a:r>
              <a:rPr lang="en-US" b="1" dirty="0" smtClean="0">
                <a:solidFill>
                  <a:srgbClr val="FF0000"/>
                </a:solidFill>
              </a:rPr>
              <a:t> LOOK BELOW THE SURFACE TO BUILD A GREAT CHURCH</a:t>
            </a:r>
          </a:p>
          <a:p>
            <a:pPr lvl="1"/>
            <a:r>
              <a:rPr lang="en-US" b="1" i="1" dirty="0" smtClean="0"/>
              <a:t>He had the stuff great men are made of; it’s the stuff you could miss unless you look below the surface.  ( reading between the lines)</a:t>
            </a:r>
            <a:endParaRPr lang="en-TT" b="1" i="1" dirty="0"/>
          </a:p>
        </p:txBody>
      </p:sp>
      <p:sp>
        <p:nvSpPr>
          <p:cNvPr id="4" name="Footer Placeholder 3"/>
          <p:cNvSpPr>
            <a:spLocks noGrp="1"/>
          </p:cNvSpPr>
          <p:nvPr>
            <p:ph type="ftr" sz="quarter" idx="11"/>
          </p:nvPr>
        </p:nvSpPr>
        <p:spPr/>
        <p:txBody>
          <a:bodyPr/>
          <a:lstStyle/>
          <a:p>
            <a:r>
              <a:rPr lang="en-TT" smtClean="0"/>
              <a:t>Andra Salandy</a:t>
            </a:r>
            <a:endParaRPr lang="en-TT"/>
          </a:p>
        </p:txBody>
      </p:sp>
    </p:spTree>
    <p:extLst>
      <p:ext uri="{BB962C8B-B14F-4D97-AF65-F5344CB8AC3E}">
        <p14:creationId xmlns:p14="http://schemas.microsoft.com/office/powerpoint/2010/main" val="3899399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887</TotalTime>
  <Words>1929</Words>
  <Application>Microsoft Office PowerPoint</Application>
  <PresentationFormat>Custom</PresentationFormat>
  <Paragraphs>311</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Gallery</vt:lpstr>
      <vt:lpstr>Representative Report</vt:lpstr>
      <vt:lpstr> Theme- (  Sub theme -GuideD synod) MAKING DISCIPLES TODAY </vt:lpstr>
      <vt:lpstr>Opening ceremony Theme “Making Disciples Today”</vt:lpstr>
      <vt:lpstr>Sermon- Making Disciples Today(1)  Set the tone for the days to come</vt:lpstr>
      <vt:lpstr> Why Synod?</vt:lpstr>
      <vt:lpstr>Sermon(2)</vt:lpstr>
      <vt:lpstr>Sermon (3)</vt:lpstr>
      <vt:lpstr>Sermon(4) Society and the church</vt:lpstr>
      <vt:lpstr>Sermon (5A) Changing our outlook</vt:lpstr>
      <vt:lpstr>Sermon (5b) Changing our outlook</vt:lpstr>
      <vt:lpstr>Sermon(6) Take away</vt:lpstr>
      <vt:lpstr>Day 1</vt:lpstr>
      <vt:lpstr> Day 1</vt:lpstr>
      <vt:lpstr> Day 1</vt:lpstr>
      <vt:lpstr>PowerPoint Presentation</vt:lpstr>
      <vt:lpstr> Analysis of data- Opportunities </vt:lpstr>
      <vt:lpstr>Day 1</vt:lpstr>
      <vt:lpstr>Calls and Reminders(1)</vt:lpstr>
      <vt:lpstr>Calls and Reminders(2)</vt:lpstr>
      <vt:lpstr>Calls and Reminders(3)</vt:lpstr>
      <vt:lpstr> Day 1</vt:lpstr>
      <vt:lpstr>Action Plans</vt:lpstr>
      <vt:lpstr> </vt:lpstr>
      <vt:lpstr>Reports (1)</vt:lpstr>
      <vt:lpstr>Reports (2)</vt:lpstr>
      <vt:lpstr>Reports (3)- MINISTRY</vt:lpstr>
      <vt:lpstr>Reports (4)- EDUCATION</vt:lpstr>
      <vt:lpstr>Reports (5)</vt:lpstr>
      <vt:lpstr>Identified issues from reports</vt:lpstr>
      <vt:lpstr>Identified issues from reports</vt:lpstr>
      <vt:lpstr>Day 2 (1)</vt:lpstr>
      <vt:lpstr>Day  (2) Board of Finance</vt:lpstr>
      <vt:lpstr>Day 2 (3) Board of Finance</vt:lpstr>
      <vt:lpstr>Day 2 (4) Property Management Unit</vt:lpstr>
      <vt:lpstr>Day 3 Other matters-Human sexuality and the church </vt:lpstr>
      <vt:lpstr>Day 3 Other matters-Human sexuality and the church </vt:lpstr>
      <vt:lpstr>Day 3</vt:lpstr>
      <vt:lpstr>Resolutions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dc:title>
  <dc:creator>Andra Salandy</dc:creator>
  <cp:lastModifiedBy>undine wooding</cp:lastModifiedBy>
  <cp:revision>97</cp:revision>
  <dcterms:created xsi:type="dcterms:W3CDTF">2018-05-18T14:31:02Z</dcterms:created>
  <dcterms:modified xsi:type="dcterms:W3CDTF">2018-06-14T02:10:21Z</dcterms:modified>
</cp:coreProperties>
</file>